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5" r:id="rId1"/>
  </p:sldMasterIdLst>
  <p:notesMasterIdLst>
    <p:notesMasterId r:id="rId43"/>
  </p:notesMasterIdLst>
  <p:handoutMasterIdLst>
    <p:handoutMasterId r:id="rId44"/>
  </p:handoutMasterIdLst>
  <p:sldIdLst>
    <p:sldId id="263" r:id="rId2"/>
    <p:sldId id="265" r:id="rId3"/>
    <p:sldId id="264" r:id="rId4"/>
    <p:sldId id="293" r:id="rId5"/>
    <p:sldId id="294" r:id="rId6"/>
    <p:sldId id="295" r:id="rId7"/>
    <p:sldId id="266" r:id="rId8"/>
    <p:sldId id="297" r:id="rId9"/>
    <p:sldId id="298" r:id="rId10"/>
    <p:sldId id="296" r:id="rId11"/>
    <p:sldId id="299" r:id="rId12"/>
    <p:sldId id="300" r:id="rId13"/>
    <p:sldId id="301" r:id="rId14"/>
    <p:sldId id="302" r:id="rId15"/>
    <p:sldId id="303" r:id="rId16"/>
    <p:sldId id="304" r:id="rId17"/>
    <p:sldId id="305" r:id="rId18"/>
    <p:sldId id="315" r:id="rId19"/>
    <p:sldId id="310" r:id="rId20"/>
    <p:sldId id="333" r:id="rId21"/>
    <p:sldId id="311" r:id="rId22"/>
    <p:sldId id="309" r:id="rId23"/>
    <p:sldId id="316" r:id="rId24"/>
    <p:sldId id="313" r:id="rId25"/>
    <p:sldId id="314" r:id="rId26"/>
    <p:sldId id="317" r:id="rId27"/>
    <p:sldId id="318" r:id="rId28"/>
    <p:sldId id="319" r:id="rId29"/>
    <p:sldId id="320" r:id="rId30"/>
    <p:sldId id="321" r:id="rId31"/>
    <p:sldId id="323" r:id="rId32"/>
    <p:sldId id="322" r:id="rId33"/>
    <p:sldId id="326" r:id="rId34"/>
    <p:sldId id="324" r:id="rId35"/>
    <p:sldId id="325" r:id="rId36"/>
    <p:sldId id="327" r:id="rId37"/>
    <p:sldId id="328" r:id="rId38"/>
    <p:sldId id="334" r:id="rId39"/>
    <p:sldId id="329" r:id="rId40"/>
    <p:sldId id="330" r:id="rId41"/>
    <p:sldId id="332" r:id="rId42"/>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Montserrat Light" panose="00000400000000000000" pitchFamily="50" charset="0"/>
        <a:ea typeface="+mn-ea"/>
        <a:cs typeface="+mn-cs"/>
      </a:defRPr>
    </a:lvl1pPr>
    <a:lvl2pPr marL="457200" algn="l" defTabSz="457200" rtl="0" eaLnBrk="0" fontAlgn="base" hangingPunct="0">
      <a:spcBef>
        <a:spcPct val="0"/>
      </a:spcBef>
      <a:spcAft>
        <a:spcPct val="0"/>
      </a:spcAft>
      <a:defRPr kern="1200">
        <a:solidFill>
          <a:schemeClr val="tx1"/>
        </a:solidFill>
        <a:latin typeface="Montserrat Light" panose="00000400000000000000" pitchFamily="50" charset="0"/>
        <a:ea typeface="+mn-ea"/>
        <a:cs typeface="+mn-cs"/>
      </a:defRPr>
    </a:lvl2pPr>
    <a:lvl3pPr marL="914400" algn="l" defTabSz="457200" rtl="0" eaLnBrk="0" fontAlgn="base" hangingPunct="0">
      <a:spcBef>
        <a:spcPct val="0"/>
      </a:spcBef>
      <a:spcAft>
        <a:spcPct val="0"/>
      </a:spcAft>
      <a:defRPr kern="1200">
        <a:solidFill>
          <a:schemeClr val="tx1"/>
        </a:solidFill>
        <a:latin typeface="Montserrat Light" panose="00000400000000000000" pitchFamily="50" charset="0"/>
        <a:ea typeface="+mn-ea"/>
        <a:cs typeface="+mn-cs"/>
      </a:defRPr>
    </a:lvl3pPr>
    <a:lvl4pPr marL="1371600" algn="l" defTabSz="457200" rtl="0" eaLnBrk="0" fontAlgn="base" hangingPunct="0">
      <a:spcBef>
        <a:spcPct val="0"/>
      </a:spcBef>
      <a:spcAft>
        <a:spcPct val="0"/>
      </a:spcAft>
      <a:defRPr kern="1200">
        <a:solidFill>
          <a:schemeClr val="tx1"/>
        </a:solidFill>
        <a:latin typeface="Montserrat Light" panose="00000400000000000000" pitchFamily="50" charset="0"/>
        <a:ea typeface="+mn-ea"/>
        <a:cs typeface="+mn-cs"/>
      </a:defRPr>
    </a:lvl4pPr>
    <a:lvl5pPr marL="1828800" algn="l" defTabSz="457200" rtl="0" eaLnBrk="0" fontAlgn="base" hangingPunct="0">
      <a:spcBef>
        <a:spcPct val="0"/>
      </a:spcBef>
      <a:spcAft>
        <a:spcPct val="0"/>
      </a:spcAft>
      <a:defRPr kern="1200">
        <a:solidFill>
          <a:schemeClr val="tx1"/>
        </a:solidFill>
        <a:latin typeface="Montserrat Light" panose="00000400000000000000" pitchFamily="50" charset="0"/>
        <a:ea typeface="+mn-ea"/>
        <a:cs typeface="+mn-cs"/>
      </a:defRPr>
    </a:lvl5pPr>
    <a:lvl6pPr marL="2286000" algn="l" defTabSz="914400" rtl="0" eaLnBrk="1" latinLnBrk="0" hangingPunct="1">
      <a:defRPr kern="1200">
        <a:solidFill>
          <a:schemeClr val="tx1"/>
        </a:solidFill>
        <a:latin typeface="Montserrat Light" panose="00000400000000000000" pitchFamily="50" charset="0"/>
        <a:ea typeface="+mn-ea"/>
        <a:cs typeface="+mn-cs"/>
      </a:defRPr>
    </a:lvl6pPr>
    <a:lvl7pPr marL="2743200" algn="l" defTabSz="914400" rtl="0" eaLnBrk="1" latinLnBrk="0" hangingPunct="1">
      <a:defRPr kern="1200">
        <a:solidFill>
          <a:schemeClr val="tx1"/>
        </a:solidFill>
        <a:latin typeface="Montserrat Light" panose="00000400000000000000" pitchFamily="50" charset="0"/>
        <a:ea typeface="+mn-ea"/>
        <a:cs typeface="+mn-cs"/>
      </a:defRPr>
    </a:lvl7pPr>
    <a:lvl8pPr marL="3200400" algn="l" defTabSz="914400" rtl="0" eaLnBrk="1" latinLnBrk="0" hangingPunct="1">
      <a:defRPr kern="1200">
        <a:solidFill>
          <a:schemeClr val="tx1"/>
        </a:solidFill>
        <a:latin typeface="Montserrat Light" panose="00000400000000000000" pitchFamily="50" charset="0"/>
        <a:ea typeface="+mn-ea"/>
        <a:cs typeface="+mn-cs"/>
      </a:defRPr>
    </a:lvl8pPr>
    <a:lvl9pPr marL="3657600" algn="l" defTabSz="914400" rtl="0" eaLnBrk="1" latinLnBrk="0" hangingPunct="1">
      <a:defRPr kern="1200">
        <a:solidFill>
          <a:schemeClr val="tx1"/>
        </a:solidFill>
        <a:latin typeface="Montserrat Light" panose="00000400000000000000" pitchFamily="50"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B86C"/>
    <a:srgbClr val="0E0F10"/>
    <a:srgbClr val="000000"/>
    <a:srgbClr val="960000"/>
    <a:srgbClr val="A40000"/>
    <a:srgbClr val="800000"/>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autoAdjust="0"/>
    <p:restoredTop sz="80494" autoAdjust="0"/>
  </p:normalViewPr>
  <p:slideViewPr>
    <p:cSldViewPr snapToGrid="0" snapToObjects="1">
      <p:cViewPr varScale="1">
        <p:scale>
          <a:sx n="92" d="100"/>
          <a:sy n="92" d="100"/>
        </p:scale>
        <p:origin x="1554" y="84"/>
      </p:cViewPr>
      <p:guideLst/>
    </p:cSldViewPr>
  </p:slideViewPr>
  <p:notesTextViewPr>
    <p:cViewPr>
      <p:scale>
        <a:sx n="3" d="2"/>
        <a:sy n="3" d="2"/>
      </p:scale>
      <p:origin x="0" y="0"/>
    </p:cViewPr>
  </p:notesTextViewPr>
  <p:sorterViewPr>
    <p:cViewPr varScale="1">
      <p:scale>
        <a:sx n="100" d="100"/>
        <a:sy n="100" d="100"/>
      </p:scale>
      <p:origin x="0" y="0"/>
    </p:cViewPr>
  </p:sorterViewPr>
  <p:notesViewPr>
    <p:cSldViewPr snapToGrid="0" snapToObjects="1">
      <p:cViewPr varScale="1">
        <p:scale>
          <a:sx n="87" d="100"/>
          <a:sy n="87" d="100"/>
        </p:scale>
        <p:origin x="384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E108DE9-F069-4B53-A6A2-A96AB0EA166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4" name="Footer Placeholder 3">
            <a:extLst>
              <a:ext uri="{FF2B5EF4-FFF2-40B4-BE49-F238E27FC236}">
                <a16:creationId xmlns:a16="http://schemas.microsoft.com/office/drawing/2014/main" id="{7E2D0D78-28F4-464C-AEC7-7994B03388D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5" name="Slide Number Placeholder 4">
            <a:extLst>
              <a:ext uri="{FF2B5EF4-FFF2-40B4-BE49-F238E27FC236}">
                <a16:creationId xmlns:a16="http://schemas.microsoft.com/office/drawing/2014/main" id="{94D847E0-7D90-425A-AE33-FB4B348ECED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0F9DC785-655D-4D2B-81F1-36E2747DA0F5}"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gif>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g>
</file>

<file path=ppt/media/image47.png>
</file>

<file path=ppt/media/image48.png>
</file>

<file path=ppt/media/image49.png>
</file>

<file path=ppt/media/image5.jpg>
</file>

<file path=ppt/media/image50.jpg>
</file>

<file path=ppt/media/image51.jpg>
</file>

<file path=ppt/media/image52.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44DBFB-EAD2-4C19-B9A2-11A5F2216899}" type="datetimeFigureOut">
              <a:rPr lang="en-US" smtClean="0"/>
              <a:t>4/9/2022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8A499F-A041-4544-B5F4-33C0B61EBB23}" type="slidenum">
              <a:rPr lang="en-US" smtClean="0"/>
              <a:t>‹#›</a:t>
            </a:fld>
            <a:endParaRPr lang="en-US"/>
          </a:p>
        </p:txBody>
      </p:sp>
    </p:spTree>
    <p:extLst>
      <p:ext uri="{BB962C8B-B14F-4D97-AF65-F5344CB8AC3E}">
        <p14:creationId xmlns:p14="http://schemas.microsoft.com/office/powerpoint/2010/main" val="33334110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ladies and gentlemen. My name is Jorge Betancourt and I will be presenting to you my presentation on my cryptocurrency intelligence gathering tools.</a:t>
            </a:r>
          </a:p>
          <a:p>
            <a:endParaRPr lang="en-US" dirty="0"/>
          </a:p>
        </p:txBody>
      </p:sp>
      <p:sp>
        <p:nvSpPr>
          <p:cNvPr id="4" name="Slide Number Placeholder 3"/>
          <p:cNvSpPr>
            <a:spLocks noGrp="1"/>
          </p:cNvSpPr>
          <p:nvPr>
            <p:ph type="sldNum" sz="quarter" idx="5"/>
          </p:nvPr>
        </p:nvSpPr>
        <p:spPr/>
        <p:txBody>
          <a:bodyPr/>
          <a:lstStyle/>
          <a:p>
            <a:fld id="{D78A499F-A041-4544-B5F4-33C0B61EBB23}" type="slidenum">
              <a:rPr lang="en-US" smtClean="0"/>
              <a:t>1</a:t>
            </a:fld>
            <a:endParaRPr lang="en-US"/>
          </a:p>
        </p:txBody>
      </p:sp>
    </p:spTree>
    <p:extLst>
      <p:ext uri="{BB962C8B-B14F-4D97-AF65-F5344CB8AC3E}">
        <p14:creationId xmlns:p14="http://schemas.microsoft.com/office/powerpoint/2010/main" val="16647421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visual example of what I am taking about for Bitcoin. When the closing price crosses over the 250 MA then that’s one point and that’s represented by the green arrows. When the closing price is below 250MA, then that point is lost and we are back at zero. So its either you have 1 point or you have zero points, and that’s for each of the tickers. </a:t>
            </a:r>
          </a:p>
          <a:p>
            <a:endParaRPr lang="en-US" dirty="0"/>
          </a:p>
          <a:p>
            <a:r>
              <a:rPr lang="en-US" dirty="0"/>
              <a:t>You can see how well the 250MA distinguishes between uptrends and down trends, this why I chose the 250MA and the 12 hour chart. We had a recent green arrow, so I am hoping we can stay above the moving average. </a:t>
            </a:r>
          </a:p>
        </p:txBody>
      </p:sp>
      <p:sp>
        <p:nvSpPr>
          <p:cNvPr id="4" name="Slide Number Placeholder 3"/>
          <p:cNvSpPr>
            <a:spLocks noGrp="1"/>
          </p:cNvSpPr>
          <p:nvPr>
            <p:ph type="sldNum" sz="quarter" idx="5"/>
          </p:nvPr>
        </p:nvSpPr>
        <p:spPr/>
        <p:txBody>
          <a:bodyPr/>
          <a:lstStyle/>
          <a:p>
            <a:fld id="{D78A499F-A041-4544-B5F4-33C0B61EBB23}" type="slidenum">
              <a:rPr lang="en-US" smtClean="0"/>
              <a:t>10</a:t>
            </a:fld>
            <a:endParaRPr lang="en-US"/>
          </a:p>
        </p:txBody>
      </p:sp>
    </p:spTree>
    <p:extLst>
      <p:ext uri="{BB962C8B-B14F-4D97-AF65-F5344CB8AC3E}">
        <p14:creationId xmlns:p14="http://schemas.microsoft.com/office/powerpoint/2010/main" val="484707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tether dominance chart. For this ticker as well as for the bitcoin short token and bitcoin dominance, you want to see the opposite. One point is added when the moving average is above the closing price, instead of below it. So you want to see USDT go down, because that means people are moving away from tether or dollars and are buying crypto currencies.</a:t>
            </a:r>
          </a:p>
        </p:txBody>
      </p:sp>
      <p:sp>
        <p:nvSpPr>
          <p:cNvPr id="4" name="Slide Number Placeholder 3"/>
          <p:cNvSpPr>
            <a:spLocks noGrp="1"/>
          </p:cNvSpPr>
          <p:nvPr>
            <p:ph type="sldNum" sz="quarter" idx="5"/>
          </p:nvPr>
        </p:nvSpPr>
        <p:spPr/>
        <p:txBody>
          <a:bodyPr/>
          <a:lstStyle/>
          <a:p>
            <a:fld id="{D78A499F-A041-4544-B5F4-33C0B61EBB23}" type="slidenum">
              <a:rPr lang="en-US" smtClean="0"/>
              <a:t>11</a:t>
            </a:fld>
            <a:endParaRPr lang="en-US"/>
          </a:p>
        </p:txBody>
      </p:sp>
    </p:spTree>
    <p:extLst>
      <p:ext uri="{BB962C8B-B14F-4D97-AF65-F5344CB8AC3E}">
        <p14:creationId xmlns:p14="http://schemas.microsoft.com/office/powerpoint/2010/main" val="18568384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data frame, I combined all of the scores for each of the tickers for that day and then added them across in the final column labeled total score. You can see there what the total score was for that particular day. On March 27, we started to gain some momentum in the market, and that’s when I began to open up positions. So 1-3 means we are in a bear market, 4-6 the market is neutral, 7-9 we are in a </a:t>
            </a:r>
            <a:r>
              <a:rPr lang="en-US" dirty="0" err="1"/>
              <a:t>bullmarket</a:t>
            </a:r>
            <a:r>
              <a:rPr lang="en-US" dirty="0"/>
              <a:t>, and once we reach ten, the market is over bought  so it is time to think about taking some profit off the table if I haven’t done so or </a:t>
            </a:r>
            <a:r>
              <a:rPr lang="en-US" dirty="0" err="1"/>
              <a:t>atleast</a:t>
            </a:r>
            <a:r>
              <a:rPr lang="en-US" dirty="0"/>
              <a:t> move stoploss to break even so that if the market does roll over, I’m still in profit. </a:t>
            </a:r>
          </a:p>
        </p:txBody>
      </p:sp>
      <p:sp>
        <p:nvSpPr>
          <p:cNvPr id="4" name="Slide Number Placeholder 3"/>
          <p:cNvSpPr>
            <a:spLocks noGrp="1"/>
          </p:cNvSpPr>
          <p:nvPr>
            <p:ph type="sldNum" sz="quarter" idx="5"/>
          </p:nvPr>
        </p:nvSpPr>
        <p:spPr/>
        <p:txBody>
          <a:bodyPr/>
          <a:lstStyle/>
          <a:p>
            <a:fld id="{D78A499F-A041-4544-B5F4-33C0B61EBB23}" type="slidenum">
              <a:rPr lang="en-US" smtClean="0"/>
              <a:t>12</a:t>
            </a:fld>
            <a:endParaRPr lang="en-US"/>
          </a:p>
        </p:txBody>
      </p:sp>
    </p:spTree>
    <p:extLst>
      <p:ext uri="{BB962C8B-B14F-4D97-AF65-F5344CB8AC3E}">
        <p14:creationId xmlns:p14="http://schemas.microsoft.com/office/powerpoint/2010/main" val="12175701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historical plot of the market strength meter. Here you can see periods of optimal trading. This includes both altcoin season and bitcoin seasons. The way I use it, when we are above 5, then I’m confident enough to open up new positions. When we are below 5, its best to just lay low and chill out. If you been tracking the market, in the summer of 2021, we had a dip, when the market stayed down from around may to august, and that is represented in the chart. Also the most recent dip that started around </a:t>
            </a:r>
            <a:r>
              <a:rPr lang="en-US" dirty="0" err="1"/>
              <a:t>Decemberish</a:t>
            </a:r>
            <a:r>
              <a:rPr lang="en-US" dirty="0"/>
              <a:t> 2021, and that’s where we have been in up until March 27 of this year. As of today, score is at a 4 so the positions that I have open, I leave open but I’m not opening any new positions </a:t>
            </a:r>
          </a:p>
        </p:txBody>
      </p:sp>
      <p:sp>
        <p:nvSpPr>
          <p:cNvPr id="4" name="Slide Number Placeholder 3"/>
          <p:cNvSpPr>
            <a:spLocks noGrp="1"/>
          </p:cNvSpPr>
          <p:nvPr>
            <p:ph type="sldNum" sz="quarter" idx="5"/>
          </p:nvPr>
        </p:nvSpPr>
        <p:spPr/>
        <p:txBody>
          <a:bodyPr/>
          <a:lstStyle/>
          <a:p>
            <a:fld id="{D78A499F-A041-4544-B5F4-33C0B61EBB23}" type="slidenum">
              <a:rPr lang="en-US" smtClean="0"/>
              <a:t>13</a:t>
            </a:fld>
            <a:endParaRPr lang="en-US"/>
          </a:p>
        </p:txBody>
      </p:sp>
    </p:spTree>
    <p:extLst>
      <p:ext uri="{BB962C8B-B14F-4D97-AF65-F5344CB8AC3E}">
        <p14:creationId xmlns:p14="http://schemas.microsoft.com/office/powerpoint/2010/main" val="17687948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can be improved on the market strength meter? I’m looking into </a:t>
            </a:r>
            <a:r>
              <a:rPr lang="en-US" dirty="0" err="1"/>
              <a:t>tradingview</a:t>
            </a:r>
            <a:r>
              <a:rPr lang="en-US" dirty="0"/>
              <a:t> API. I found one, although its not official, some body created a library and I want to mess around with that and see if I can pull directly from </a:t>
            </a:r>
            <a:r>
              <a:rPr lang="en-US" dirty="0" err="1"/>
              <a:t>Tradingview</a:t>
            </a:r>
            <a:r>
              <a:rPr lang="en-US" dirty="0"/>
              <a:t>. I also want to experiment with different moving average for each of the indexes. Perhaps the 250MA might work very well for Bitcoin, but it might not be the most efficient for others, I have to really dig into it and see if I can optimize that. Also, sentiment data can be analyzed from twitter or google, and find a method to incorporate that into the strength score. </a:t>
            </a:r>
          </a:p>
        </p:txBody>
      </p:sp>
      <p:sp>
        <p:nvSpPr>
          <p:cNvPr id="4" name="Slide Number Placeholder 3"/>
          <p:cNvSpPr>
            <a:spLocks noGrp="1"/>
          </p:cNvSpPr>
          <p:nvPr>
            <p:ph type="sldNum" sz="quarter" idx="5"/>
          </p:nvPr>
        </p:nvSpPr>
        <p:spPr/>
        <p:txBody>
          <a:bodyPr/>
          <a:lstStyle/>
          <a:p>
            <a:fld id="{D78A499F-A041-4544-B5F4-33C0B61EBB23}" type="slidenum">
              <a:rPr lang="en-US" smtClean="0"/>
              <a:t>14</a:t>
            </a:fld>
            <a:endParaRPr lang="en-US"/>
          </a:p>
        </p:txBody>
      </p:sp>
    </p:spTree>
    <p:extLst>
      <p:ext uri="{BB962C8B-B14F-4D97-AF65-F5344CB8AC3E}">
        <p14:creationId xmlns:p14="http://schemas.microsoft.com/office/powerpoint/2010/main" val="1328456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the crypto twitter strategy. </a:t>
            </a:r>
          </a:p>
        </p:txBody>
      </p:sp>
      <p:sp>
        <p:nvSpPr>
          <p:cNvPr id="4" name="Slide Number Placeholder 3"/>
          <p:cNvSpPr>
            <a:spLocks noGrp="1"/>
          </p:cNvSpPr>
          <p:nvPr>
            <p:ph type="sldNum" sz="quarter" idx="5"/>
          </p:nvPr>
        </p:nvSpPr>
        <p:spPr/>
        <p:txBody>
          <a:bodyPr/>
          <a:lstStyle/>
          <a:p>
            <a:fld id="{D78A499F-A041-4544-B5F4-33C0B61EBB23}" type="slidenum">
              <a:rPr lang="en-US" smtClean="0"/>
              <a:t>15</a:t>
            </a:fld>
            <a:endParaRPr lang="en-US"/>
          </a:p>
        </p:txBody>
      </p:sp>
    </p:spTree>
    <p:extLst>
      <p:ext uri="{BB962C8B-B14F-4D97-AF65-F5344CB8AC3E}">
        <p14:creationId xmlns:p14="http://schemas.microsoft.com/office/powerpoint/2010/main" val="40088183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for this strategy, I’m pulling tweets from cryptocurrency project’s official twitter pages. Sometimes they will post an update about a significant event that’s happening in the future to their followers. The herd buys on this type of news and also traders do as well. What I have seen is that experienced traders will front load the news, so you’ll see a cryptocurrency begin to take off after important announcements are made and then sell off right before the date of the event, so if you wait to buy at the exact date of the event, you’re too late, you’ll catch the top. This why its important to try to gain this information first, before the coin has already pumped. So this is what I am trying to do here. </a:t>
            </a:r>
          </a:p>
        </p:txBody>
      </p:sp>
      <p:sp>
        <p:nvSpPr>
          <p:cNvPr id="4" name="Slide Number Placeholder 3"/>
          <p:cNvSpPr>
            <a:spLocks noGrp="1"/>
          </p:cNvSpPr>
          <p:nvPr>
            <p:ph type="sldNum" sz="quarter" idx="5"/>
          </p:nvPr>
        </p:nvSpPr>
        <p:spPr/>
        <p:txBody>
          <a:bodyPr/>
          <a:lstStyle/>
          <a:p>
            <a:fld id="{D78A499F-A041-4544-B5F4-33C0B61EBB23}" type="slidenum">
              <a:rPr lang="en-US" smtClean="0"/>
              <a:t>16</a:t>
            </a:fld>
            <a:endParaRPr lang="en-US"/>
          </a:p>
        </p:txBody>
      </p:sp>
    </p:spTree>
    <p:extLst>
      <p:ext uri="{BB962C8B-B14F-4D97-AF65-F5344CB8AC3E}">
        <p14:creationId xmlns:p14="http://schemas.microsoft.com/office/powerpoint/2010/main" val="41729084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how I use it. Everyday in the morning I’ll scrape for tweets that happened last night or that could have happened over night and early this morning. I do this for over  370 cryptocurrencies that are on the </a:t>
            </a:r>
            <a:r>
              <a:rPr lang="en-US" dirty="0" err="1"/>
              <a:t>Kucoin</a:t>
            </a:r>
            <a:r>
              <a:rPr lang="en-US" dirty="0"/>
              <a:t> Exchange. I then process and filter that information to look for what is relevant to me, and then, I am left with a list of tweets that I can manually look over and see if there is anything that catches my attention to look more into. So essentially, what I am doing here is getting all of the tweets without me having to go one by one to each twitter account, or to be scrolling through all the posts on my twitter feed if I’m subscribed to all those twitter accounts. And then, I’m filtering the noise. I’m removing the tweets that are irrelevant to me, and just keeping the tweets that I may find interesting. </a:t>
            </a:r>
          </a:p>
        </p:txBody>
      </p:sp>
      <p:sp>
        <p:nvSpPr>
          <p:cNvPr id="4" name="Slide Number Placeholder 3"/>
          <p:cNvSpPr>
            <a:spLocks noGrp="1"/>
          </p:cNvSpPr>
          <p:nvPr>
            <p:ph type="sldNum" sz="quarter" idx="5"/>
          </p:nvPr>
        </p:nvSpPr>
        <p:spPr/>
        <p:txBody>
          <a:bodyPr/>
          <a:lstStyle/>
          <a:p>
            <a:fld id="{D78A499F-A041-4544-B5F4-33C0B61EBB23}" type="slidenum">
              <a:rPr lang="en-US" smtClean="0"/>
              <a:t>17</a:t>
            </a:fld>
            <a:endParaRPr lang="en-US"/>
          </a:p>
        </p:txBody>
      </p:sp>
    </p:spTree>
    <p:extLst>
      <p:ext uri="{BB962C8B-B14F-4D97-AF65-F5344CB8AC3E}">
        <p14:creationId xmlns:p14="http://schemas.microsoft.com/office/powerpoint/2010/main" val="27482857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what I am generally looking for. Is a project about to release a new mobile app? Are they going to have a </a:t>
            </a:r>
            <a:r>
              <a:rPr lang="en-US" dirty="0" err="1"/>
              <a:t>testnet</a:t>
            </a:r>
            <a:r>
              <a:rPr lang="en-US" dirty="0"/>
              <a:t> soon? Are they partnering with a big bank or a well known corporation? Are they creating an NFT Marketplace, this is the sort of news that has potential to move the market for that cryptocurrency. </a:t>
            </a:r>
          </a:p>
        </p:txBody>
      </p:sp>
      <p:sp>
        <p:nvSpPr>
          <p:cNvPr id="4" name="Slide Number Placeholder 3"/>
          <p:cNvSpPr>
            <a:spLocks noGrp="1"/>
          </p:cNvSpPr>
          <p:nvPr>
            <p:ph type="sldNum" sz="quarter" idx="5"/>
          </p:nvPr>
        </p:nvSpPr>
        <p:spPr/>
        <p:txBody>
          <a:bodyPr/>
          <a:lstStyle/>
          <a:p>
            <a:fld id="{D78A499F-A041-4544-B5F4-33C0B61EBB23}" type="slidenum">
              <a:rPr lang="en-US" smtClean="0"/>
              <a:t>18</a:t>
            </a:fld>
            <a:endParaRPr lang="en-US"/>
          </a:p>
        </p:txBody>
      </p:sp>
    </p:spTree>
    <p:extLst>
      <p:ext uri="{BB962C8B-B14F-4D97-AF65-F5344CB8AC3E}">
        <p14:creationId xmlns:p14="http://schemas.microsoft.com/office/powerpoint/2010/main" val="36633099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begin, I scraped over 57 thousand tweets and placed them in a </a:t>
            </a:r>
            <a:r>
              <a:rPr lang="en-US" dirty="0" err="1"/>
              <a:t>dataframe</a:t>
            </a:r>
            <a:r>
              <a:rPr lang="en-US" dirty="0"/>
              <a:t>. </a:t>
            </a:r>
          </a:p>
          <a:p>
            <a:endParaRPr lang="en-US" dirty="0"/>
          </a:p>
          <a:p>
            <a:r>
              <a:rPr lang="en-US" dirty="0"/>
              <a:t>Before I could begin filtering out the data, I had to decide the best method about how I was going to filter the data.</a:t>
            </a:r>
          </a:p>
        </p:txBody>
      </p:sp>
      <p:sp>
        <p:nvSpPr>
          <p:cNvPr id="4" name="Slide Number Placeholder 3"/>
          <p:cNvSpPr>
            <a:spLocks noGrp="1"/>
          </p:cNvSpPr>
          <p:nvPr>
            <p:ph type="sldNum" sz="quarter" idx="5"/>
          </p:nvPr>
        </p:nvSpPr>
        <p:spPr/>
        <p:txBody>
          <a:bodyPr/>
          <a:lstStyle/>
          <a:p>
            <a:fld id="{D78A499F-A041-4544-B5F4-33C0B61EBB23}" type="slidenum">
              <a:rPr lang="en-US" smtClean="0"/>
              <a:t>19</a:t>
            </a:fld>
            <a:endParaRPr lang="en-US"/>
          </a:p>
        </p:txBody>
      </p:sp>
    </p:spTree>
    <p:extLst>
      <p:ext uri="{BB962C8B-B14F-4D97-AF65-F5344CB8AC3E}">
        <p14:creationId xmlns:p14="http://schemas.microsoft.com/office/powerpoint/2010/main" val="246645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question that I am trying to answer with this project is, ‘how can we incorporate the power of data science and natural language processing to assist in information gathering to assess profitable trading opportunities. </a:t>
            </a:r>
          </a:p>
          <a:p>
            <a:endParaRPr lang="en-US" dirty="0"/>
          </a:p>
          <a:p>
            <a:r>
              <a:rPr lang="en-US" dirty="0"/>
              <a:t>I wanted to create something I could use on a daily basis. I wasn’t confident on my ability of predicting cryptocurrency prices so instead I kept this analysis on Natural Language Processing only. As a trader, I’m looking for an edge when it comes to researching cryptocurrencies that have to potential to move in the direction that will make a profit so I am looking for ways to simplify </a:t>
            </a:r>
            <a:r>
              <a:rPr lang="en-US"/>
              <a:t>or amplify </a:t>
            </a:r>
            <a:r>
              <a:rPr lang="en-US" dirty="0"/>
              <a:t>my research efforts and </a:t>
            </a:r>
            <a:r>
              <a:rPr lang="en-US" dirty="0" err="1"/>
              <a:t>datascience</a:t>
            </a:r>
            <a:r>
              <a:rPr lang="en-US" dirty="0"/>
              <a:t> can help with that. </a:t>
            </a:r>
          </a:p>
        </p:txBody>
      </p:sp>
      <p:sp>
        <p:nvSpPr>
          <p:cNvPr id="4" name="Slide Number Placeholder 3"/>
          <p:cNvSpPr>
            <a:spLocks noGrp="1"/>
          </p:cNvSpPr>
          <p:nvPr>
            <p:ph type="sldNum" sz="quarter" idx="5"/>
          </p:nvPr>
        </p:nvSpPr>
        <p:spPr/>
        <p:txBody>
          <a:bodyPr/>
          <a:lstStyle/>
          <a:p>
            <a:fld id="{D78A499F-A041-4544-B5F4-33C0B61EBB23}" type="slidenum">
              <a:rPr lang="en-US" smtClean="0"/>
              <a:t>2</a:t>
            </a:fld>
            <a:endParaRPr lang="en-US"/>
          </a:p>
        </p:txBody>
      </p:sp>
    </p:spTree>
    <p:extLst>
      <p:ext uri="{BB962C8B-B14F-4D97-AF65-F5344CB8AC3E}">
        <p14:creationId xmlns:p14="http://schemas.microsoft.com/office/powerpoint/2010/main" val="10705428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began by manually picking some words that I thought were relevant to what I was looking for. Here is a sample of the type of words I wanted to show up in the tweets. I ended up with about 28 words.</a:t>
            </a:r>
          </a:p>
        </p:txBody>
      </p:sp>
      <p:sp>
        <p:nvSpPr>
          <p:cNvPr id="4" name="Slide Number Placeholder 3"/>
          <p:cNvSpPr>
            <a:spLocks noGrp="1"/>
          </p:cNvSpPr>
          <p:nvPr>
            <p:ph type="sldNum" sz="quarter" idx="5"/>
          </p:nvPr>
        </p:nvSpPr>
        <p:spPr/>
        <p:txBody>
          <a:bodyPr/>
          <a:lstStyle/>
          <a:p>
            <a:fld id="{D78A499F-A041-4544-B5F4-33C0B61EBB23}" type="slidenum">
              <a:rPr lang="en-US" smtClean="0"/>
              <a:t>20</a:t>
            </a:fld>
            <a:endParaRPr lang="en-US"/>
          </a:p>
        </p:txBody>
      </p:sp>
    </p:spTree>
    <p:extLst>
      <p:ext uri="{BB962C8B-B14F-4D97-AF65-F5344CB8AC3E}">
        <p14:creationId xmlns:p14="http://schemas.microsoft.com/office/powerpoint/2010/main" val="27873028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I went through the </a:t>
            </a:r>
            <a:r>
              <a:rPr lang="en-US" dirty="0" err="1"/>
              <a:t>dataframe</a:t>
            </a:r>
            <a:r>
              <a:rPr lang="en-US" dirty="0"/>
              <a:t> that contained all of the tweets and I tokenized and removed all of the generic stop words.  Then I created bigrams out of the tokenized words and ended up with over 11 thousand bigrams. To consolidate the data further I brought the keywords that I manually picked and used that to filter out the bigrams and then I sorted the list of bigrams by the most mentioned. I now had a list of bigrams that were specific to what I was looking for</a:t>
            </a:r>
          </a:p>
        </p:txBody>
      </p:sp>
      <p:sp>
        <p:nvSpPr>
          <p:cNvPr id="4" name="Slide Number Placeholder 3"/>
          <p:cNvSpPr>
            <a:spLocks noGrp="1"/>
          </p:cNvSpPr>
          <p:nvPr>
            <p:ph type="sldNum" sz="quarter" idx="5"/>
          </p:nvPr>
        </p:nvSpPr>
        <p:spPr/>
        <p:txBody>
          <a:bodyPr/>
          <a:lstStyle/>
          <a:p>
            <a:fld id="{D78A499F-A041-4544-B5F4-33C0B61EBB23}" type="slidenum">
              <a:rPr lang="en-US" smtClean="0"/>
              <a:t>21</a:t>
            </a:fld>
            <a:endParaRPr lang="en-US"/>
          </a:p>
        </p:txBody>
      </p:sp>
    </p:spTree>
    <p:extLst>
      <p:ext uri="{BB962C8B-B14F-4D97-AF65-F5344CB8AC3E}">
        <p14:creationId xmlns:p14="http://schemas.microsoft.com/office/powerpoint/2010/main" val="16813547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ultimately went from having 28 manually picked keywords to 65 bigram keywords that I could use to filter out the tweets and keep only the tweets that were relevant to what I was looking for. </a:t>
            </a:r>
          </a:p>
        </p:txBody>
      </p:sp>
      <p:sp>
        <p:nvSpPr>
          <p:cNvPr id="4" name="Slide Number Placeholder 3"/>
          <p:cNvSpPr>
            <a:spLocks noGrp="1"/>
          </p:cNvSpPr>
          <p:nvPr>
            <p:ph type="sldNum" sz="quarter" idx="5"/>
          </p:nvPr>
        </p:nvSpPr>
        <p:spPr/>
        <p:txBody>
          <a:bodyPr/>
          <a:lstStyle/>
          <a:p>
            <a:fld id="{D78A499F-A041-4544-B5F4-33C0B61EBB23}" type="slidenum">
              <a:rPr lang="en-US" smtClean="0"/>
              <a:t>22</a:t>
            </a:fld>
            <a:endParaRPr lang="en-US"/>
          </a:p>
        </p:txBody>
      </p:sp>
    </p:spTree>
    <p:extLst>
      <p:ext uri="{BB962C8B-B14F-4D97-AF65-F5344CB8AC3E}">
        <p14:creationId xmlns:p14="http://schemas.microsoft.com/office/powerpoint/2010/main" val="15920090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I filtered the tweets, I ended up with a list of tweets which I then exported into a csv file with the URL attached so that I could look over and click on the tweets that I thought were interesting to me.</a:t>
            </a:r>
          </a:p>
        </p:txBody>
      </p:sp>
      <p:sp>
        <p:nvSpPr>
          <p:cNvPr id="4" name="Slide Number Placeholder 3"/>
          <p:cNvSpPr>
            <a:spLocks noGrp="1"/>
          </p:cNvSpPr>
          <p:nvPr>
            <p:ph type="sldNum" sz="quarter" idx="5"/>
          </p:nvPr>
        </p:nvSpPr>
        <p:spPr/>
        <p:txBody>
          <a:bodyPr/>
          <a:lstStyle/>
          <a:p>
            <a:fld id="{D78A499F-A041-4544-B5F4-33C0B61EBB23}" type="slidenum">
              <a:rPr lang="en-US" smtClean="0"/>
              <a:t>23</a:t>
            </a:fld>
            <a:endParaRPr lang="en-US"/>
          </a:p>
        </p:txBody>
      </p:sp>
    </p:spTree>
    <p:extLst>
      <p:ext uri="{BB962C8B-B14F-4D97-AF65-F5344CB8AC3E}">
        <p14:creationId xmlns:p14="http://schemas.microsoft.com/office/powerpoint/2010/main" val="42767554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project that I thought had significant news. Immutable X has a partnership with OKX to provide gas free 100% carbon Neutral NFT game assets on the Immutable platform. They’re also working on a partnership with </a:t>
            </a:r>
            <a:r>
              <a:rPr lang="en-US" dirty="0" err="1"/>
              <a:t>gamestop</a:t>
            </a:r>
            <a:r>
              <a:rPr lang="en-US" dirty="0"/>
              <a:t> for providing gaming content. </a:t>
            </a:r>
          </a:p>
        </p:txBody>
      </p:sp>
      <p:sp>
        <p:nvSpPr>
          <p:cNvPr id="4" name="Slide Number Placeholder 3"/>
          <p:cNvSpPr>
            <a:spLocks noGrp="1"/>
          </p:cNvSpPr>
          <p:nvPr>
            <p:ph type="sldNum" sz="quarter" idx="5"/>
          </p:nvPr>
        </p:nvSpPr>
        <p:spPr/>
        <p:txBody>
          <a:bodyPr/>
          <a:lstStyle/>
          <a:p>
            <a:fld id="{D78A499F-A041-4544-B5F4-33C0B61EBB23}" type="slidenum">
              <a:rPr lang="en-US" smtClean="0"/>
              <a:t>24</a:t>
            </a:fld>
            <a:endParaRPr lang="en-US"/>
          </a:p>
        </p:txBody>
      </p:sp>
    </p:spTree>
    <p:extLst>
      <p:ext uri="{BB962C8B-B14F-4D97-AF65-F5344CB8AC3E}">
        <p14:creationId xmlns:p14="http://schemas.microsoft.com/office/powerpoint/2010/main" val="18844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 pulled up the chart, this is IMX on the daily. Here there is a falling wedge that broke out and now its retesting the pattern. I also posted the tweets so that you can see when they got posted. The point I’m trying to make is that its not favorable to just buy when the posts are tweeted. You have to apply technical analysis to find a good entry point so that you’re not going in the trade blind.  Right here on this retest of the pattern is a good entry for me here so I took entry </a:t>
            </a:r>
            <a:r>
              <a:rPr lang="en-US" dirty="0" err="1"/>
              <a:t>inbetween</a:t>
            </a:r>
            <a:r>
              <a:rPr lang="en-US" dirty="0"/>
              <a:t> the white lines.</a:t>
            </a:r>
          </a:p>
        </p:txBody>
      </p:sp>
      <p:sp>
        <p:nvSpPr>
          <p:cNvPr id="4" name="Slide Number Placeholder 3"/>
          <p:cNvSpPr>
            <a:spLocks noGrp="1"/>
          </p:cNvSpPr>
          <p:nvPr>
            <p:ph type="sldNum" sz="quarter" idx="5"/>
          </p:nvPr>
        </p:nvSpPr>
        <p:spPr/>
        <p:txBody>
          <a:bodyPr/>
          <a:lstStyle/>
          <a:p>
            <a:fld id="{D78A499F-A041-4544-B5F4-33C0B61EBB23}" type="slidenum">
              <a:rPr lang="en-US" smtClean="0"/>
              <a:t>25</a:t>
            </a:fld>
            <a:endParaRPr lang="en-US"/>
          </a:p>
        </p:txBody>
      </p:sp>
    </p:spTree>
    <p:extLst>
      <p:ext uri="{BB962C8B-B14F-4D97-AF65-F5344CB8AC3E}">
        <p14:creationId xmlns:p14="http://schemas.microsoft.com/office/powerpoint/2010/main" val="39118795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APENFT and they’re having a NFT Marketplace </a:t>
            </a:r>
            <a:r>
              <a:rPr lang="en-US" dirty="0" err="1"/>
              <a:t>Mainnet</a:t>
            </a:r>
            <a:r>
              <a:rPr lang="en-US" dirty="0"/>
              <a:t> coming up on April 15. These are the type of events I’m looking for when I’m searching for project news.</a:t>
            </a:r>
          </a:p>
        </p:txBody>
      </p:sp>
      <p:sp>
        <p:nvSpPr>
          <p:cNvPr id="4" name="Slide Number Placeholder 3"/>
          <p:cNvSpPr>
            <a:spLocks noGrp="1"/>
          </p:cNvSpPr>
          <p:nvPr>
            <p:ph type="sldNum" sz="quarter" idx="5"/>
          </p:nvPr>
        </p:nvSpPr>
        <p:spPr/>
        <p:txBody>
          <a:bodyPr/>
          <a:lstStyle/>
          <a:p>
            <a:fld id="{D78A499F-A041-4544-B5F4-33C0B61EBB23}" type="slidenum">
              <a:rPr lang="en-US" smtClean="0"/>
              <a:t>26</a:t>
            </a:fld>
            <a:endParaRPr lang="en-US"/>
          </a:p>
        </p:txBody>
      </p:sp>
    </p:spTree>
    <p:extLst>
      <p:ext uri="{BB962C8B-B14F-4D97-AF65-F5344CB8AC3E}">
        <p14:creationId xmlns:p14="http://schemas.microsoft.com/office/powerpoint/2010/main" val="6415096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pull up the chart here and I see potential for a nice cup and handle pattern forming. I front loaded the falling wedge and took entry at the bottom of the wedge. I make sure to set a stop loss and take profit levels way before I enter a trade. </a:t>
            </a:r>
          </a:p>
        </p:txBody>
      </p:sp>
      <p:sp>
        <p:nvSpPr>
          <p:cNvPr id="4" name="Slide Number Placeholder 3"/>
          <p:cNvSpPr>
            <a:spLocks noGrp="1"/>
          </p:cNvSpPr>
          <p:nvPr>
            <p:ph type="sldNum" sz="quarter" idx="5"/>
          </p:nvPr>
        </p:nvSpPr>
        <p:spPr/>
        <p:txBody>
          <a:bodyPr/>
          <a:lstStyle/>
          <a:p>
            <a:fld id="{D78A499F-A041-4544-B5F4-33C0B61EBB23}" type="slidenum">
              <a:rPr lang="en-US" smtClean="0"/>
              <a:t>27</a:t>
            </a:fld>
            <a:endParaRPr lang="en-US"/>
          </a:p>
        </p:txBody>
      </p:sp>
    </p:spTree>
    <p:extLst>
      <p:ext uri="{BB962C8B-B14F-4D97-AF65-F5344CB8AC3E}">
        <p14:creationId xmlns:p14="http://schemas.microsoft.com/office/powerpoint/2010/main" val="1119202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Things that I can improve or try out. I can improve the keyword bigram selection by removing or adjusting words to filter out more of the noise. I would like to find a way to run this on a server so that its running all of the time and have the content sent back to me as soon as its posted to twitter. I’m looking to find more relationships between tweet news and price movements, maybe even create a machine learning model that could help me determine what news is more likely to produce a positive outcome. I also thought of filtering by the number of likes and see what looks like. </a:t>
            </a:r>
          </a:p>
        </p:txBody>
      </p:sp>
      <p:sp>
        <p:nvSpPr>
          <p:cNvPr id="4" name="Slide Number Placeholder 3"/>
          <p:cNvSpPr>
            <a:spLocks noGrp="1"/>
          </p:cNvSpPr>
          <p:nvPr>
            <p:ph type="sldNum" sz="quarter" idx="5"/>
          </p:nvPr>
        </p:nvSpPr>
        <p:spPr/>
        <p:txBody>
          <a:bodyPr/>
          <a:lstStyle/>
          <a:p>
            <a:fld id="{D78A499F-A041-4544-B5F4-33C0B61EBB23}" type="slidenum">
              <a:rPr lang="en-US" smtClean="0"/>
              <a:t>28</a:t>
            </a:fld>
            <a:endParaRPr lang="en-US"/>
          </a:p>
        </p:txBody>
      </p:sp>
    </p:spTree>
    <p:extLst>
      <p:ext uri="{BB962C8B-B14F-4D97-AF65-F5344CB8AC3E}">
        <p14:creationId xmlns:p14="http://schemas.microsoft.com/office/powerpoint/2010/main" val="16775274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but not least, the crypto calendar strategy.</a:t>
            </a:r>
          </a:p>
        </p:txBody>
      </p:sp>
      <p:sp>
        <p:nvSpPr>
          <p:cNvPr id="4" name="Slide Number Placeholder 3"/>
          <p:cNvSpPr>
            <a:spLocks noGrp="1"/>
          </p:cNvSpPr>
          <p:nvPr>
            <p:ph type="sldNum" sz="quarter" idx="5"/>
          </p:nvPr>
        </p:nvSpPr>
        <p:spPr/>
        <p:txBody>
          <a:bodyPr/>
          <a:lstStyle/>
          <a:p>
            <a:fld id="{D78A499F-A041-4544-B5F4-33C0B61EBB23}" type="slidenum">
              <a:rPr lang="en-US" smtClean="0"/>
              <a:t>29</a:t>
            </a:fld>
            <a:endParaRPr lang="en-US"/>
          </a:p>
        </p:txBody>
      </p:sp>
    </p:spTree>
    <p:extLst>
      <p:ext uri="{BB962C8B-B14F-4D97-AF65-F5344CB8AC3E}">
        <p14:creationId xmlns:p14="http://schemas.microsoft.com/office/powerpoint/2010/main" val="1214706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methods of application. I used a combination of </a:t>
            </a:r>
            <a:r>
              <a:rPr lang="en-US" dirty="0" err="1"/>
              <a:t>datascience</a:t>
            </a:r>
            <a:r>
              <a:rPr lang="en-US" dirty="0"/>
              <a:t>, technical analysis, and social analysis to create 3 trading strategies, two of which I will presenting to you in this presentation along with a market strength meter. It’s important to keep in mind that these tools are for short and mid term investors.</a:t>
            </a:r>
          </a:p>
          <a:p>
            <a:endParaRPr lang="en-US" dirty="0"/>
          </a:p>
        </p:txBody>
      </p:sp>
      <p:sp>
        <p:nvSpPr>
          <p:cNvPr id="4" name="Slide Number Placeholder 3"/>
          <p:cNvSpPr>
            <a:spLocks noGrp="1"/>
          </p:cNvSpPr>
          <p:nvPr>
            <p:ph type="sldNum" sz="quarter" idx="5"/>
          </p:nvPr>
        </p:nvSpPr>
        <p:spPr/>
        <p:txBody>
          <a:bodyPr/>
          <a:lstStyle/>
          <a:p>
            <a:fld id="{D78A499F-A041-4544-B5F4-33C0B61EBB23}" type="slidenum">
              <a:rPr lang="en-US" smtClean="0"/>
              <a:t>3</a:t>
            </a:fld>
            <a:endParaRPr lang="en-US" dirty="0"/>
          </a:p>
        </p:txBody>
      </p:sp>
    </p:spTree>
    <p:extLst>
      <p:ext uri="{BB962C8B-B14F-4D97-AF65-F5344CB8AC3E}">
        <p14:creationId xmlns:p14="http://schemas.microsoft.com/office/powerpoint/2010/main" val="10164617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basically the same as what I did for the twitter strategy except this time, instead of scraping individual accounts, I’m </a:t>
            </a:r>
            <a:r>
              <a:rPr lang="en-US" dirty="0" err="1"/>
              <a:t>srapping</a:t>
            </a:r>
            <a:r>
              <a:rPr lang="en-US" dirty="0"/>
              <a:t> the coin market </a:t>
            </a:r>
            <a:r>
              <a:rPr lang="en-US" dirty="0" err="1"/>
              <a:t>cal</a:t>
            </a:r>
            <a:r>
              <a:rPr lang="en-US" dirty="0"/>
              <a:t> twitter bot that posts news events as they are posted on the </a:t>
            </a:r>
            <a:r>
              <a:rPr lang="en-US" dirty="0" err="1"/>
              <a:t>coinmarketcal</a:t>
            </a:r>
            <a:r>
              <a:rPr lang="en-US" dirty="0"/>
              <a:t> website. For those who don’t know. </a:t>
            </a:r>
            <a:r>
              <a:rPr lang="en-US" dirty="0" err="1"/>
              <a:t>Coinmarketcal</a:t>
            </a:r>
            <a:r>
              <a:rPr lang="en-US" dirty="0"/>
              <a:t> is a </a:t>
            </a:r>
            <a:r>
              <a:rPr lang="en-US" dirty="0" err="1"/>
              <a:t>calander</a:t>
            </a:r>
            <a:r>
              <a:rPr lang="en-US" dirty="0"/>
              <a:t> that keeps record of cryptocurrency events that are added to its platform. It’s very useful, however it doesn’t catch all of the events, and you also have to wait until they are listed on to their platform to get the news. But its still useful because a lot of traders use this site to find out about current events and so its good to stay on top of what they put out. </a:t>
            </a:r>
          </a:p>
        </p:txBody>
      </p:sp>
      <p:sp>
        <p:nvSpPr>
          <p:cNvPr id="4" name="Slide Number Placeholder 3"/>
          <p:cNvSpPr>
            <a:spLocks noGrp="1"/>
          </p:cNvSpPr>
          <p:nvPr>
            <p:ph type="sldNum" sz="quarter" idx="5"/>
          </p:nvPr>
        </p:nvSpPr>
        <p:spPr/>
        <p:txBody>
          <a:bodyPr/>
          <a:lstStyle/>
          <a:p>
            <a:fld id="{D78A499F-A041-4544-B5F4-33C0B61EBB23}" type="slidenum">
              <a:rPr lang="en-US" smtClean="0"/>
              <a:t>30</a:t>
            </a:fld>
            <a:endParaRPr lang="en-US"/>
          </a:p>
        </p:txBody>
      </p:sp>
    </p:spTree>
    <p:extLst>
      <p:ext uri="{BB962C8B-B14F-4D97-AF65-F5344CB8AC3E}">
        <p14:creationId xmlns:p14="http://schemas.microsoft.com/office/powerpoint/2010/main" val="5566898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one, instead of finding keywords that I wanted to  keep to filter through the data, I instead did a list of keywords that I didn’t want the </a:t>
            </a:r>
            <a:r>
              <a:rPr lang="en-US" dirty="0" err="1"/>
              <a:t>dataframe</a:t>
            </a:r>
            <a:r>
              <a:rPr lang="en-US" dirty="0"/>
              <a:t> to contain like AMA’s, live streams, conferences. Those events usually do not do anything to price of the cryptocurrency in my opinion and I thought this would be a much easier way to filter out the noise. </a:t>
            </a:r>
          </a:p>
        </p:txBody>
      </p:sp>
      <p:sp>
        <p:nvSpPr>
          <p:cNvPr id="4" name="Slide Number Placeholder 3"/>
          <p:cNvSpPr>
            <a:spLocks noGrp="1"/>
          </p:cNvSpPr>
          <p:nvPr>
            <p:ph type="sldNum" sz="quarter" idx="5"/>
          </p:nvPr>
        </p:nvSpPr>
        <p:spPr/>
        <p:txBody>
          <a:bodyPr/>
          <a:lstStyle/>
          <a:p>
            <a:fld id="{D78A499F-A041-4544-B5F4-33C0B61EBB23}" type="slidenum">
              <a:rPr lang="en-US" smtClean="0"/>
              <a:t>31</a:t>
            </a:fld>
            <a:endParaRPr lang="en-US"/>
          </a:p>
        </p:txBody>
      </p:sp>
    </p:spTree>
    <p:extLst>
      <p:ext uri="{BB962C8B-B14F-4D97-AF65-F5344CB8AC3E}">
        <p14:creationId xmlns:p14="http://schemas.microsoft.com/office/powerpoint/2010/main" val="40176061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processed the data and filtered the events. This is what I ended up with. I was able to get a list of cryptocurrencies that I could sort and find the ones that had the most events listed. </a:t>
            </a:r>
          </a:p>
        </p:txBody>
      </p:sp>
      <p:sp>
        <p:nvSpPr>
          <p:cNvPr id="4" name="Slide Number Placeholder 3"/>
          <p:cNvSpPr>
            <a:spLocks noGrp="1"/>
          </p:cNvSpPr>
          <p:nvPr>
            <p:ph type="sldNum" sz="quarter" idx="5"/>
          </p:nvPr>
        </p:nvSpPr>
        <p:spPr/>
        <p:txBody>
          <a:bodyPr/>
          <a:lstStyle/>
          <a:p>
            <a:fld id="{D78A499F-A041-4544-B5F4-33C0B61EBB23}" type="slidenum">
              <a:rPr lang="en-US" smtClean="0"/>
              <a:t>32</a:t>
            </a:fld>
            <a:endParaRPr lang="en-US"/>
          </a:p>
        </p:txBody>
      </p:sp>
    </p:spTree>
    <p:extLst>
      <p:ext uri="{BB962C8B-B14F-4D97-AF65-F5344CB8AC3E}">
        <p14:creationId xmlns:p14="http://schemas.microsoft.com/office/powerpoint/2010/main" val="19427535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visualization of the data. Its important to note that just because a cryptocurrency has a lot of events listed doesn’t necessarily mean that’s a good coin to invest. I still have to look through them and make sure the events are still relevant and that they haven’t already passed their due date.</a:t>
            </a:r>
          </a:p>
        </p:txBody>
      </p:sp>
      <p:sp>
        <p:nvSpPr>
          <p:cNvPr id="4" name="Slide Number Placeholder 3"/>
          <p:cNvSpPr>
            <a:spLocks noGrp="1"/>
          </p:cNvSpPr>
          <p:nvPr>
            <p:ph type="sldNum" sz="quarter" idx="5"/>
          </p:nvPr>
        </p:nvSpPr>
        <p:spPr/>
        <p:txBody>
          <a:bodyPr/>
          <a:lstStyle/>
          <a:p>
            <a:fld id="{D78A499F-A041-4544-B5F4-33C0B61EBB23}" type="slidenum">
              <a:rPr lang="en-US" smtClean="0"/>
              <a:t>33</a:t>
            </a:fld>
            <a:endParaRPr lang="en-US"/>
          </a:p>
        </p:txBody>
      </p:sp>
    </p:spTree>
    <p:extLst>
      <p:ext uri="{BB962C8B-B14F-4D97-AF65-F5344CB8AC3E}">
        <p14:creationId xmlns:p14="http://schemas.microsoft.com/office/powerpoint/2010/main" val="85624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pulled up all the events for SXP and they are stacked for Q2 &amp; Q3. If Bitcoin stays on trend or moves side ways for a while, this will allow for SXP to grow. </a:t>
            </a:r>
          </a:p>
        </p:txBody>
      </p:sp>
      <p:sp>
        <p:nvSpPr>
          <p:cNvPr id="4" name="Slide Number Placeholder 3"/>
          <p:cNvSpPr>
            <a:spLocks noGrp="1"/>
          </p:cNvSpPr>
          <p:nvPr>
            <p:ph type="sldNum" sz="quarter" idx="5"/>
          </p:nvPr>
        </p:nvSpPr>
        <p:spPr/>
        <p:txBody>
          <a:bodyPr/>
          <a:lstStyle/>
          <a:p>
            <a:fld id="{D78A499F-A041-4544-B5F4-33C0B61EBB23}" type="slidenum">
              <a:rPr lang="en-US" smtClean="0"/>
              <a:t>34</a:t>
            </a:fld>
            <a:endParaRPr lang="en-US"/>
          </a:p>
        </p:txBody>
      </p:sp>
    </p:spTree>
    <p:extLst>
      <p:ext uri="{BB962C8B-B14F-4D97-AF65-F5344CB8AC3E}">
        <p14:creationId xmlns:p14="http://schemas.microsoft.com/office/powerpoint/2010/main" val="34961933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daily chart for SXP. A breakout of the falling wedge and retest of support is a good entry so I took it with 10x leverage</a:t>
            </a:r>
          </a:p>
        </p:txBody>
      </p:sp>
      <p:sp>
        <p:nvSpPr>
          <p:cNvPr id="4" name="Slide Number Placeholder 3"/>
          <p:cNvSpPr>
            <a:spLocks noGrp="1"/>
          </p:cNvSpPr>
          <p:nvPr>
            <p:ph type="sldNum" sz="quarter" idx="5"/>
          </p:nvPr>
        </p:nvSpPr>
        <p:spPr/>
        <p:txBody>
          <a:bodyPr/>
          <a:lstStyle/>
          <a:p>
            <a:fld id="{D78A499F-A041-4544-B5F4-33C0B61EBB23}" type="slidenum">
              <a:rPr lang="en-US" smtClean="0"/>
              <a:t>35</a:t>
            </a:fld>
            <a:endParaRPr lang="en-US"/>
          </a:p>
        </p:txBody>
      </p:sp>
    </p:spTree>
    <p:extLst>
      <p:ext uri="{BB962C8B-B14F-4D97-AF65-F5344CB8AC3E}">
        <p14:creationId xmlns:p14="http://schemas.microsoft.com/office/powerpoint/2010/main" val="36356099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another one that is stacked with news. This is KAVA network. There more events coming than just the ones here. I think KAVA will be performing well for Q2</a:t>
            </a:r>
          </a:p>
        </p:txBody>
      </p:sp>
      <p:sp>
        <p:nvSpPr>
          <p:cNvPr id="4" name="Slide Number Placeholder 3"/>
          <p:cNvSpPr>
            <a:spLocks noGrp="1"/>
          </p:cNvSpPr>
          <p:nvPr>
            <p:ph type="sldNum" sz="quarter" idx="5"/>
          </p:nvPr>
        </p:nvSpPr>
        <p:spPr/>
        <p:txBody>
          <a:bodyPr/>
          <a:lstStyle/>
          <a:p>
            <a:fld id="{D78A499F-A041-4544-B5F4-33C0B61EBB23}" type="slidenum">
              <a:rPr lang="en-US" smtClean="0"/>
              <a:t>36</a:t>
            </a:fld>
            <a:endParaRPr lang="en-US"/>
          </a:p>
        </p:txBody>
      </p:sp>
    </p:spTree>
    <p:extLst>
      <p:ext uri="{BB962C8B-B14F-4D97-AF65-F5344CB8AC3E}">
        <p14:creationId xmlns:p14="http://schemas.microsoft.com/office/powerpoint/2010/main" val="29820628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their chart and where I took entry. This one is actually already in profits for me. </a:t>
            </a:r>
          </a:p>
        </p:txBody>
      </p:sp>
      <p:sp>
        <p:nvSpPr>
          <p:cNvPr id="4" name="Slide Number Placeholder 3"/>
          <p:cNvSpPr>
            <a:spLocks noGrp="1"/>
          </p:cNvSpPr>
          <p:nvPr>
            <p:ph type="sldNum" sz="quarter" idx="5"/>
          </p:nvPr>
        </p:nvSpPr>
        <p:spPr/>
        <p:txBody>
          <a:bodyPr/>
          <a:lstStyle/>
          <a:p>
            <a:fld id="{D78A499F-A041-4544-B5F4-33C0B61EBB23}" type="slidenum">
              <a:rPr lang="en-US" smtClean="0"/>
              <a:t>37</a:t>
            </a:fld>
            <a:endParaRPr lang="en-US"/>
          </a:p>
        </p:txBody>
      </p:sp>
    </p:spTree>
    <p:extLst>
      <p:ext uri="{BB962C8B-B14F-4D97-AF65-F5344CB8AC3E}">
        <p14:creationId xmlns:p14="http://schemas.microsoft.com/office/powerpoint/2010/main" val="38303798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up over 130% on this trade. I entered with 10X leverage.</a:t>
            </a:r>
          </a:p>
        </p:txBody>
      </p:sp>
      <p:sp>
        <p:nvSpPr>
          <p:cNvPr id="4" name="Slide Number Placeholder 3"/>
          <p:cNvSpPr>
            <a:spLocks noGrp="1"/>
          </p:cNvSpPr>
          <p:nvPr>
            <p:ph type="sldNum" sz="quarter" idx="5"/>
          </p:nvPr>
        </p:nvSpPr>
        <p:spPr/>
        <p:txBody>
          <a:bodyPr/>
          <a:lstStyle/>
          <a:p>
            <a:fld id="{D78A499F-A041-4544-B5F4-33C0B61EBB23}" type="slidenum">
              <a:rPr lang="en-US" smtClean="0"/>
              <a:t>38</a:t>
            </a:fld>
            <a:endParaRPr lang="en-US"/>
          </a:p>
        </p:txBody>
      </p:sp>
    </p:spTree>
    <p:extLst>
      <p:ext uri="{BB962C8B-B14F-4D97-AF65-F5344CB8AC3E}">
        <p14:creationId xmlns:p14="http://schemas.microsoft.com/office/powerpoint/2010/main" val="157309015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moment, I’m only working with coins that are listed on </a:t>
            </a:r>
            <a:r>
              <a:rPr lang="en-US" dirty="0" err="1"/>
              <a:t>KuCoin</a:t>
            </a:r>
            <a:r>
              <a:rPr lang="en-US" dirty="0"/>
              <a:t> but I’m looking into also trying to get into BSC and ERC 20 tokens listed on decentralized exchanges. I also am looking into coins that are on </a:t>
            </a:r>
            <a:r>
              <a:rPr lang="en-US" dirty="0" err="1"/>
              <a:t>KuCoin</a:t>
            </a:r>
            <a:r>
              <a:rPr lang="en-US" dirty="0"/>
              <a:t> that get listed on other exchanges and what the relationship of those listing events is against the price movement. There are also other cryptocurrency calendars that I plan on looking into to gather more information. </a:t>
            </a:r>
          </a:p>
        </p:txBody>
      </p:sp>
      <p:sp>
        <p:nvSpPr>
          <p:cNvPr id="4" name="Slide Number Placeholder 3"/>
          <p:cNvSpPr>
            <a:spLocks noGrp="1"/>
          </p:cNvSpPr>
          <p:nvPr>
            <p:ph type="sldNum" sz="quarter" idx="5"/>
          </p:nvPr>
        </p:nvSpPr>
        <p:spPr/>
        <p:txBody>
          <a:bodyPr/>
          <a:lstStyle/>
          <a:p>
            <a:fld id="{D78A499F-A041-4544-B5F4-33C0B61EBB23}" type="slidenum">
              <a:rPr lang="en-US" smtClean="0"/>
              <a:t>39</a:t>
            </a:fld>
            <a:endParaRPr lang="en-US"/>
          </a:p>
        </p:txBody>
      </p:sp>
    </p:spTree>
    <p:extLst>
      <p:ext uri="{BB962C8B-B14F-4D97-AF65-F5344CB8AC3E}">
        <p14:creationId xmlns:p14="http://schemas.microsoft.com/office/powerpoint/2010/main" val="3797933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a quick disclaimer. I will be showing example of live trades I am currently taking. So none of this is financial advice, this just educational purposes only. </a:t>
            </a:r>
          </a:p>
        </p:txBody>
      </p:sp>
      <p:sp>
        <p:nvSpPr>
          <p:cNvPr id="4" name="Slide Number Placeholder 3"/>
          <p:cNvSpPr>
            <a:spLocks noGrp="1"/>
          </p:cNvSpPr>
          <p:nvPr>
            <p:ph type="sldNum" sz="quarter" idx="5"/>
          </p:nvPr>
        </p:nvSpPr>
        <p:spPr/>
        <p:txBody>
          <a:bodyPr/>
          <a:lstStyle/>
          <a:p>
            <a:fld id="{D78A499F-A041-4544-B5F4-33C0B61EBB23}" type="slidenum">
              <a:rPr lang="en-US" smtClean="0"/>
              <a:t>4</a:t>
            </a:fld>
            <a:endParaRPr lang="en-US"/>
          </a:p>
        </p:txBody>
      </p:sp>
    </p:spTree>
    <p:extLst>
      <p:ext uri="{BB962C8B-B14F-4D97-AF65-F5344CB8AC3E}">
        <p14:creationId xmlns:p14="http://schemas.microsoft.com/office/powerpoint/2010/main" val="7725597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looking for a group of guys and gals that would like to team up and work on some of this stuff together. If you found anything that I did interesting and would like to join me on expanding and incorporating other ideas then hit me up. I’m looking for individuals that are good at technical analysis, fundamental analysis, that are good at finding micro crap currencies, machine learning, and all the stuff that we have been learning in this class, also those who are interested in blockchain development. You can </a:t>
            </a:r>
          </a:p>
          <a:p>
            <a:r>
              <a:rPr lang="en-US" dirty="0"/>
              <a:t>DM me on slack or message me on telegram. Also, if any of you guys are interested on how the trades that I took for this project are playing out, you can follow my telegram channel. </a:t>
            </a:r>
          </a:p>
        </p:txBody>
      </p:sp>
      <p:sp>
        <p:nvSpPr>
          <p:cNvPr id="4" name="Slide Number Placeholder 3"/>
          <p:cNvSpPr>
            <a:spLocks noGrp="1"/>
          </p:cNvSpPr>
          <p:nvPr>
            <p:ph type="sldNum" sz="quarter" idx="5"/>
          </p:nvPr>
        </p:nvSpPr>
        <p:spPr/>
        <p:txBody>
          <a:bodyPr/>
          <a:lstStyle/>
          <a:p>
            <a:fld id="{D78A499F-A041-4544-B5F4-33C0B61EBB23}" type="slidenum">
              <a:rPr lang="en-US" smtClean="0"/>
              <a:t>40</a:t>
            </a:fld>
            <a:endParaRPr lang="en-US"/>
          </a:p>
        </p:txBody>
      </p:sp>
    </p:spTree>
    <p:extLst>
      <p:ext uri="{BB962C8B-B14F-4D97-AF65-F5344CB8AC3E}">
        <p14:creationId xmlns:p14="http://schemas.microsoft.com/office/powerpoint/2010/main" val="10080563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guys, do you have any questions, comments, suggestions?</a:t>
            </a:r>
          </a:p>
        </p:txBody>
      </p:sp>
      <p:sp>
        <p:nvSpPr>
          <p:cNvPr id="4" name="Slide Number Placeholder 3"/>
          <p:cNvSpPr>
            <a:spLocks noGrp="1"/>
          </p:cNvSpPr>
          <p:nvPr>
            <p:ph type="sldNum" sz="quarter" idx="5"/>
          </p:nvPr>
        </p:nvSpPr>
        <p:spPr/>
        <p:txBody>
          <a:bodyPr/>
          <a:lstStyle/>
          <a:p>
            <a:fld id="{D78A499F-A041-4544-B5F4-33C0B61EBB23}" type="slidenum">
              <a:rPr lang="en-US" smtClean="0"/>
              <a:t>41</a:t>
            </a:fld>
            <a:endParaRPr lang="en-US"/>
          </a:p>
        </p:txBody>
      </p:sp>
    </p:spTree>
    <p:extLst>
      <p:ext uri="{BB962C8B-B14F-4D97-AF65-F5344CB8AC3E}">
        <p14:creationId xmlns:p14="http://schemas.microsoft.com/office/powerpoint/2010/main" val="1162043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begin with the market strength meter.</a:t>
            </a:r>
          </a:p>
          <a:p>
            <a:endParaRPr lang="en-US" dirty="0"/>
          </a:p>
        </p:txBody>
      </p:sp>
      <p:sp>
        <p:nvSpPr>
          <p:cNvPr id="4" name="Slide Number Placeholder 3"/>
          <p:cNvSpPr>
            <a:spLocks noGrp="1"/>
          </p:cNvSpPr>
          <p:nvPr>
            <p:ph type="sldNum" sz="quarter" idx="5"/>
          </p:nvPr>
        </p:nvSpPr>
        <p:spPr/>
        <p:txBody>
          <a:bodyPr/>
          <a:lstStyle/>
          <a:p>
            <a:fld id="{D78A499F-A041-4544-B5F4-33C0B61EBB23}" type="slidenum">
              <a:rPr lang="en-US" smtClean="0"/>
              <a:t>5</a:t>
            </a:fld>
            <a:endParaRPr lang="en-US"/>
          </a:p>
        </p:txBody>
      </p:sp>
    </p:spTree>
    <p:extLst>
      <p:ext uri="{BB962C8B-B14F-4D97-AF65-F5344CB8AC3E}">
        <p14:creationId xmlns:p14="http://schemas.microsoft.com/office/powerpoint/2010/main" val="3787059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as most of you know, Bitcoin is king. Some of you guys might not agree with that statement. However, it’s through my experience that I have learned that you can have the best set up in the world on an ALT coin and if BTC decides to take a dip, it will ruin your whole set up. This is why I have decided to create a market strength meter to define the best periods of when altcoin trading is more likely to go into a positive direction. </a:t>
            </a:r>
          </a:p>
        </p:txBody>
      </p:sp>
      <p:sp>
        <p:nvSpPr>
          <p:cNvPr id="4" name="Slide Number Placeholder 3"/>
          <p:cNvSpPr>
            <a:spLocks noGrp="1"/>
          </p:cNvSpPr>
          <p:nvPr>
            <p:ph type="sldNum" sz="quarter" idx="5"/>
          </p:nvPr>
        </p:nvSpPr>
        <p:spPr/>
        <p:txBody>
          <a:bodyPr/>
          <a:lstStyle/>
          <a:p>
            <a:fld id="{D78A499F-A041-4544-B5F4-33C0B61EBB23}" type="slidenum">
              <a:rPr lang="en-US" smtClean="0"/>
              <a:t>6</a:t>
            </a:fld>
            <a:endParaRPr lang="en-US"/>
          </a:p>
        </p:txBody>
      </p:sp>
    </p:spTree>
    <p:extLst>
      <p:ext uri="{BB962C8B-B14F-4D97-AF65-F5344CB8AC3E}">
        <p14:creationId xmlns:p14="http://schemas.microsoft.com/office/powerpoint/2010/main" val="2874208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market strength meter is used to detect periods of optimal day and swing trading. I don’t believe it trading all of the time. I think it’s a bad strategy to always be in a trade, you want to strategize opportunities of market momentum and also periods of when its better to just stay away from the market. Understand that this tool is for day and swing trading, if you’re a long term investor or a </a:t>
            </a:r>
            <a:r>
              <a:rPr lang="en-US" dirty="0" err="1"/>
              <a:t>hodler</a:t>
            </a:r>
            <a:r>
              <a:rPr lang="en-US" dirty="0"/>
              <a:t>, periods of when the market is down can be used as periods of accumulation. However, for those are short or mid term investors, being able to distinguish between bear and bull markets can help from entering risky trades and taking unnecessary losses. </a:t>
            </a:r>
          </a:p>
        </p:txBody>
      </p:sp>
      <p:sp>
        <p:nvSpPr>
          <p:cNvPr id="4" name="Slide Number Placeholder 3"/>
          <p:cNvSpPr>
            <a:spLocks noGrp="1"/>
          </p:cNvSpPr>
          <p:nvPr>
            <p:ph type="sldNum" sz="quarter" idx="5"/>
          </p:nvPr>
        </p:nvSpPr>
        <p:spPr/>
        <p:txBody>
          <a:bodyPr/>
          <a:lstStyle/>
          <a:p>
            <a:fld id="{D78A499F-A041-4544-B5F4-33C0B61EBB23}" type="slidenum">
              <a:rPr lang="en-US" smtClean="0"/>
              <a:t>7</a:t>
            </a:fld>
            <a:endParaRPr lang="en-US"/>
          </a:p>
        </p:txBody>
      </p:sp>
    </p:spTree>
    <p:extLst>
      <p:ext uri="{BB962C8B-B14F-4D97-AF65-F5344CB8AC3E}">
        <p14:creationId xmlns:p14="http://schemas.microsoft.com/office/powerpoint/2010/main" val="3230967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this is how it works. The Market Strength Meter is based on 10 different crypto tickers and market indexes which you can find on </a:t>
            </a:r>
            <a:r>
              <a:rPr lang="en-US" dirty="0" err="1"/>
              <a:t>tradingview</a:t>
            </a:r>
            <a:r>
              <a:rPr lang="en-US" dirty="0"/>
              <a:t>. I won’t be going through all of them, most of these are self explanatory. A couple which I will mention is the BTC3S, which is a short 3X leverage token on </a:t>
            </a:r>
            <a:r>
              <a:rPr lang="en-US" dirty="0" err="1"/>
              <a:t>KuCoin</a:t>
            </a:r>
            <a:r>
              <a:rPr lang="en-US" dirty="0"/>
              <a:t>. When this coin is pumping, that means Bitcoin is going down and Bitcoin shorts are going up. The tickers that end with the letter D on the right hand column, those are the ratios between that asset’s total market cap against the whole evaluation of the crypto market. That’s Bitcoin dominance, tether dominance, </a:t>
            </a:r>
            <a:r>
              <a:rPr lang="en-US" dirty="0" err="1"/>
              <a:t>ethereum</a:t>
            </a:r>
            <a:r>
              <a:rPr lang="en-US" dirty="0"/>
              <a:t> dominance, and  then others dominance which is the rest of the cryptocurrency market excluding large cap alt coins.</a:t>
            </a:r>
          </a:p>
        </p:txBody>
      </p:sp>
      <p:sp>
        <p:nvSpPr>
          <p:cNvPr id="4" name="Slide Number Placeholder 3"/>
          <p:cNvSpPr>
            <a:spLocks noGrp="1"/>
          </p:cNvSpPr>
          <p:nvPr>
            <p:ph type="sldNum" sz="quarter" idx="5"/>
          </p:nvPr>
        </p:nvSpPr>
        <p:spPr/>
        <p:txBody>
          <a:bodyPr/>
          <a:lstStyle/>
          <a:p>
            <a:fld id="{D78A499F-A041-4544-B5F4-33C0B61EBB23}" type="slidenum">
              <a:rPr lang="en-US" smtClean="0"/>
              <a:t>8</a:t>
            </a:fld>
            <a:endParaRPr lang="en-US"/>
          </a:p>
        </p:txBody>
      </p:sp>
    </p:spTree>
    <p:extLst>
      <p:ext uri="{BB962C8B-B14F-4D97-AF65-F5344CB8AC3E}">
        <p14:creationId xmlns:p14="http://schemas.microsoft.com/office/powerpoint/2010/main" val="2542920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using a twelve hour chart instead of the daily chart for this meter and I will explain why in a bit. This is based on a point system out of 10. So in order to get a point, for the tickers on the right hand side, the closing price has to be above the 250MA to get one </a:t>
            </a:r>
            <a:r>
              <a:rPr lang="en-US" dirty="0" err="1"/>
              <a:t>pont</a:t>
            </a:r>
            <a:r>
              <a:rPr lang="en-US" dirty="0"/>
              <a:t>, and that’s for each of the tickers. The tickers on the right </a:t>
            </a:r>
            <a:r>
              <a:rPr lang="en-US" dirty="0" err="1"/>
              <a:t>handside</a:t>
            </a:r>
            <a:r>
              <a:rPr lang="en-US" dirty="0"/>
              <a:t> is the opposite. The 250 MA has to be above the closing price to get the 1 point. And that makes sense because when USDT is pumping, that means most people are holding tether or dollars and not altcoins, same thing for BTC3 Short, when that is pumping, then Bitcoin is going down so it makes sense that you want to see those tickers going down in value to see the alt coin market perform better. </a:t>
            </a:r>
          </a:p>
        </p:txBody>
      </p:sp>
      <p:sp>
        <p:nvSpPr>
          <p:cNvPr id="4" name="Slide Number Placeholder 3"/>
          <p:cNvSpPr>
            <a:spLocks noGrp="1"/>
          </p:cNvSpPr>
          <p:nvPr>
            <p:ph type="sldNum" sz="quarter" idx="5"/>
          </p:nvPr>
        </p:nvSpPr>
        <p:spPr/>
        <p:txBody>
          <a:bodyPr/>
          <a:lstStyle/>
          <a:p>
            <a:fld id="{D78A499F-A041-4544-B5F4-33C0B61EBB23}" type="slidenum">
              <a:rPr lang="en-US" smtClean="0"/>
              <a:t>9</a:t>
            </a:fld>
            <a:endParaRPr lang="en-US"/>
          </a:p>
        </p:txBody>
      </p:sp>
    </p:spTree>
    <p:extLst>
      <p:ext uri="{BB962C8B-B14F-4D97-AF65-F5344CB8AC3E}">
        <p14:creationId xmlns:p14="http://schemas.microsoft.com/office/powerpoint/2010/main" val="168678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406674"/>
            <a:ext cx="10515600" cy="649224"/>
          </a:xfrm>
          <a:prstGeom prst="rect">
            <a:avLst/>
          </a:prstGeom>
        </p:spPr>
        <p:txBody>
          <a:bodyPr anchor="ctr"/>
          <a:lstStyle>
            <a:lvl1pPr algn="ctr">
              <a:defRPr sz="3600" b="1">
                <a:solidFill>
                  <a:schemeClr val="tx1"/>
                </a:solidFill>
              </a:defRPr>
            </a:lvl1pPr>
          </a:lstStyle>
          <a:p>
            <a:r>
              <a:rPr lang="en-US" dirty="0"/>
              <a:t>Click to edit Master title style</a:t>
            </a:r>
            <a:endParaRPr lang="en-ID" dirty="0"/>
          </a:p>
        </p:txBody>
      </p:sp>
    </p:spTree>
    <p:extLst>
      <p:ext uri="{BB962C8B-B14F-4D97-AF65-F5344CB8AC3E}">
        <p14:creationId xmlns:p14="http://schemas.microsoft.com/office/powerpoint/2010/main" val="4224325751"/>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SlideAdd1">
    <p:spTree>
      <p:nvGrpSpPr>
        <p:cNvPr id="1" name=""/>
        <p:cNvGrpSpPr/>
        <p:nvPr/>
      </p:nvGrpSpPr>
      <p:grpSpPr>
        <a:xfrm>
          <a:off x="0" y="0"/>
          <a:ext cx="0" cy="0"/>
          <a:chOff x="0" y="0"/>
          <a:chExt cx="0" cy="0"/>
        </a:xfrm>
      </p:grpSpPr>
      <p:sp>
        <p:nvSpPr>
          <p:cNvPr id="5" name="PpHolder1"/>
          <p:cNvSpPr>
            <a:spLocks noGrp="1"/>
          </p:cNvSpPr>
          <p:nvPr>
            <p:ph type="pic" sz="quarter" idx="10"/>
          </p:nvPr>
        </p:nvSpPr>
        <p:spPr>
          <a:xfrm>
            <a:off x="0" y="1"/>
            <a:ext cx="12192004" cy="6858003"/>
          </a:xfrm>
          <a:custGeom>
            <a:avLst/>
            <a:gdLst>
              <a:gd name="connsiteX0" fmla="*/ 0 w 12192004"/>
              <a:gd name="connsiteY0" fmla="*/ 0 h 6858003"/>
              <a:gd name="connsiteX1" fmla="*/ 12192004 w 12192004"/>
              <a:gd name="connsiteY1" fmla="*/ 0 h 6858003"/>
              <a:gd name="connsiteX2" fmla="*/ 12192004 w 12192004"/>
              <a:gd name="connsiteY2" fmla="*/ 6858003 h 6858003"/>
              <a:gd name="connsiteX3" fmla="*/ 0 w 12192004"/>
              <a:gd name="connsiteY3" fmla="*/ 6858003 h 6858003"/>
            </a:gdLst>
            <a:ahLst/>
            <a:cxnLst>
              <a:cxn ang="0">
                <a:pos x="connsiteX0" y="connsiteY0"/>
              </a:cxn>
              <a:cxn ang="0">
                <a:pos x="connsiteX1" y="connsiteY1"/>
              </a:cxn>
              <a:cxn ang="0">
                <a:pos x="connsiteX2" y="connsiteY2"/>
              </a:cxn>
              <a:cxn ang="0">
                <a:pos x="connsiteX3" y="connsiteY3"/>
              </a:cxn>
            </a:cxnLst>
            <a:rect l="l" t="t" r="r" b="b"/>
            <a:pathLst>
              <a:path w="12192004" h="6858003">
                <a:moveTo>
                  <a:pt x="0" y="0"/>
                </a:moveTo>
                <a:lnTo>
                  <a:pt x="12192004" y="0"/>
                </a:lnTo>
                <a:lnTo>
                  <a:pt x="12192004" y="6858003"/>
                </a:lnTo>
                <a:lnTo>
                  <a:pt x="0" y="6858003"/>
                </a:lnTo>
                <a:close/>
              </a:path>
            </a:pathLst>
          </a:custGeom>
          <a:blipFill dpi="0" rotWithShape="1">
            <a:blip r:embed="rId2"/>
            <a:srcRect/>
            <a:tile tx="0" ty="0" sx="100000" sy="100000" flip="none" algn="tl"/>
          </a:blipFill>
          <a:ln w="4140" cap="flat">
            <a:noFill/>
            <a:prstDash val="solid"/>
            <a:miter/>
          </a:ln>
        </p:spPr>
        <p:txBody>
          <a:bodyPr rtlCol="0" anchor="ctr" anchorCtr="1"/>
          <a:lstStyle>
            <a:lvl1pPr>
              <a:defRPr lang="en-ID" sz="600">
                <a:solidFill>
                  <a:schemeClr val="tx1">
                    <a:alpha val="0"/>
                  </a:schemeClr>
                </a:solidFill>
              </a:defRPr>
            </a:lvl1pPr>
          </a:lstStyle>
          <a:p>
            <a:pPr lvl="0"/>
            <a:endParaRPr lang="en-ID" noProof="0"/>
          </a:p>
        </p:txBody>
      </p:sp>
      <p:sp>
        <p:nvSpPr>
          <p:cNvPr id="8" name="PpHolder7"/>
          <p:cNvSpPr>
            <a:spLocks noGrp="1"/>
          </p:cNvSpPr>
          <p:nvPr>
            <p:ph type="pic" sz="quarter" idx="11"/>
          </p:nvPr>
        </p:nvSpPr>
        <p:spPr>
          <a:xfrm>
            <a:off x="6698044" y="1595495"/>
            <a:ext cx="3666744" cy="3666744"/>
          </a:xfrm>
          <a:custGeom>
            <a:avLst/>
            <a:gdLst>
              <a:gd name="connsiteX0" fmla="*/ 2282987 w 4565974"/>
              <a:gd name="connsiteY0" fmla="*/ 0 h 4562856"/>
              <a:gd name="connsiteX1" fmla="*/ 4565974 w 4565974"/>
              <a:gd name="connsiteY1" fmla="*/ 2281428 h 4562856"/>
              <a:gd name="connsiteX2" fmla="*/ 2282987 w 4565974"/>
              <a:gd name="connsiteY2" fmla="*/ 4562856 h 4562856"/>
              <a:gd name="connsiteX3" fmla="*/ 0 w 4565974"/>
              <a:gd name="connsiteY3" fmla="*/ 2281428 h 4562856"/>
              <a:gd name="connsiteX4" fmla="*/ 2282987 w 4565974"/>
              <a:gd name="connsiteY4" fmla="*/ 0 h 456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5974" h="4562856">
                <a:moveTo>
                  <a:pt x="2282987" y="0"/>
                </a:moveTo>
                <a:cubicBezTo>
                  <a:pt x="3543846" y="0"/>
                  <a:pt x="4565974" y="1021430"/>
                  <a:pt x="4565974" y="2281428"/>
                </a:cubicBezTo>
                <a:cubicBezTo>
                  <a:pt x="4565974" y="3541426"/>
                  <a:pt x="3543846" y="4562856"/>
                  <a:pt x="2282987" y="4562856"/>
                </a:cubicBezTo>
                <a:cubicBezTo>
                  <a:pt x="1022128" y="4562856"/>
                  <a:pt x="0" y="3541426"/>
                  <a:pt x="0" y="2281428"/>
                </a:cubicBezTo>
                <a:cubicBezTo>
                  <a:pt x="0" y="1021430"/>
                  <a:pt x="1022128" y="0"/>
                  <a:pt x="2282987" y="0"/>
                </a:cubicBezTo>
                <a:close/>
              </a:path>
            </a:pathLst>
          </a:custGeom>
          <a:blipFill dpi="0" rotWithShape="1">
            <a:blip r:embed="rId2"/>
            <a:srcRect/>
            <a:tile tx="0" ty="0" sx="100000" sy="100000" flip="none" algn="tl"/>
          </a:blipFill>
          <a:ln>
            <a:noFill/>
          </a:ln>
          <a:effectLst>
            <a:outerShdw blurRad="317500" rotWithShape="0">
              <a:scrgbClr r="0" g="0" b="0">
                <a:alpha val="20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lvl1pPr>
              <a:defRPr lang="en-ID" sz="600">
                <a:solidFill>
                  <a:schemeClr val="lt1">
                    <a:alpha val="0"/>
                  </a:schemeClr>
                </a:solidFill>
              </a:defRPr>
            </a:lvl1pPr>
          </a:lstStyle>
          <a:p>
            <a:pPr lvl="0"/>
            <a:endParaRPr lang="en-ID" noProof="0"/>
          </a:p>
        </p:txBody>
      </p:sp>
    </p:spTree>
    <p:extLst>
      <p:ext uri="{BB962C8B-B14F-4D97-AF65-F5344CB8AC3E}">
        <p14:creationId xmlns:p14="http://schemas.microsoft.com/office/powerpoint/2010/main" val="2737884967"/>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lideAdd2">
    <p:spTree>
      <p:nvGrpSpPr>
        <p:cNvPr id="1" name=""/>
        <p:cNvGrpSpPr/>
        <p:nvPr/>
      </p:nvGrpSpPr>
      <p:grpSpPr>
        <a:xfrm>
          <a:off x="0" y="0"/>
          <a:ext cx="0" cy="0"/>
          <a:chOff x="0" y="0"/>
          <a:chExt cx="0" cy="0"/>
        </a:xfrm>
      </p:grpSpPr>
      <p:sp>
        <p:nvSpPr>
          <p:cNvPr id="9" name="PpHolder25"/>
          <p:cNvSpPr>
            <a:spLocks noGrp="1"/>
          </p:cNvSpPr>
          <p:nvPr>
            <p:ph type="pic" sz="quarter" idx="11"/>
          </p:nvPr>
        </p:nvSpPr>
        <p:spPr>
          <a:xfrm>
            <a:off x="0" y="1295400"/>
            <a:ext cx="2741614" cy="4267202"/>
          </a:xfrm>
          <a:custGeom>
            <a:avLst/>
            <a:gdLst>
              <a:gd name="connsiteX0" fmla="*/ 0 w 2741614"/>
              <a:gd name="connsiteY0" fmla="*/ 0 h 4267202"/>
              <a:gd name="connsiteX1" fmla="*/ 2741614 w 2741614"/>
              <a:gd name="connsiteY1" fmla="*/ 0 h 4267202"/>
              <a:gd name="connsiteX2" fmla="*/ 2741614 w 2741614"/>
              <a:gd name="connsiteY2" fmla="*/ 4267202 h 4267202"/>
              <a:gd name="connsiteX3" fmla="*/ 0 w 2741614"/>
              <a:gd name="connsiteY3" fmla="*/ 4267202 h 4267202"/>
            </a:gdLst>
            <a:ahLst/>
            <a:cxnLst>
              <a:cxn ang="0">
                <a:pos x="connsiteX0" y="connsiteY0"/>
              </a:cxn>
              <a:cxn ang="0">
                <a:pos x="connsiteX1" y="connsiteY1"/>
              </a:cxn>
              <a:cxn ang="0">
                <a:pos x="connsiteX2" y="connsiteY2"/>
              </a:cxn>
              <a:cxn ang="0">
                <a:pos x="connsiteX3" y="connsiteY3"/>
              </a:cxn>
            </a:cxnLst>
            <a:rect l="l" t="t" r="r" b="b"/>
            <a:pathLst>
              <a:path w="2741614" h="4267202">
                <a:moveTo>
                  <a:pt x="0" y="0"/>
                </a:moveTo>
                <a:lnTo>
                  <a:pt x="2741614" y="0"/>
                </a:lnTo>
                <a:lnTo>
                  <a:pt x="2741614" y="4267202"/>
                </a:lnTo>
                <a:lnTo>
                  <a:pt x="0" y="4267202"/>
                </a:lnTo>
                <a:close/>
              </a:path>
            </a:pathLst>
          </a:custGeom>
          <a:blipFill dpi="0" rotWithShape="1">
            <a:blip r:embed="rId2"/>
            <a:srcRect/>
            <a:tile tx="0" ty="0" sx="100000" sy="100000" flip="none" algn="tl"/>
          </a:blipFill>
          <a:ln w="4140" cap="flat">
            <a:noFill/>
            <a:prstDash val="solid"/>
            <a:miter/>
          </a:ln>
        </p:spPr>
        <p:txBody>
          <a:bodyPr rtlCol="0" anchor="ctr" anchorCtr="1"/>
          <a:lstStyle>
            <a:lvl1pPr>
              <a:defRPr lang="en-ID" sz="600">
                <a:solidFill>
                  <a:schemeClr val="tx1">
                    <a:alpha val="0"/>
                  </a:schemeClr>
                </a:solidFill>
              </a:defRPr>
            </a:lvl1pPr>
          </a:lstStyle>
          <a:p>
            <a:pPr lvl="0"/>
            <a:endParaRPr lang="en-ID" noProof="0"/>
          </a:p>
        </p:txBody>
      </p:sp>
      <p:sp>
        <p:nvSpPr>
          <p:cNvPr id="7" name="PpHolder26"/>
          <p:cNvSpPr>
            <a:spLocks noGrp="1"/>
          </p:cNvSpPr>
          <p:nvPr>
            <p:ph type="pic" sz="quarter" idx="10"/>
          </p:nvPr>
        </p:nvSpPr>
        <p:spPr>
          <a:xfrm>
            <a:off x="2741613" y="1"/>
            <a:ext cx="3963988" cy="1295401"/>
          </a:xfrm>
          <a:custGeom>
            <a:avLst/>
            <a:gdLst>
              <a:gd name="connsiteX0" fmla="*/ 0 w 3963988"/>
              <a:gd name="connsiteY0" fmla="*/ 0 h 1295401"/>
              <a:gd name="connsiteX1" fmla="*/ 3963988 w 3963988"/>
              <a:gd name="connsiteY1" fmla="*/ 0 h 1295401"/>
              <a:gd name="connsiteX2" fmla="*/ 3963988 w 3963988"/>
              <a:gd name="connsiteY2" fmla="*/ 1295401 h 1295401"/>
              <a:gd name="connsiteX3" fmla="*/ 0 w 3963988"/>
              <a:gd name="connsiteY3" fmla="*/ 1295401 h 1295401"/>
            </a:gdLst>
            <a:ahLst/>
            <a:cxnLst>
              <a:cxn ang="0">
                <a:pos x="connsiteX0" y="connsiteY0"/>
              </a:cxn>
              <a:cxn ang="0">
                <a:pos x="connsiteX1" y="connsiteY1"/>
              </a:cxn>
              <a:cxn ang="0">
                <a:pos x="connsiteX2" y="connsiteY2"/>
              </a:cxn>
              <a:cxn ang="0">
                <a:pos x="connsiteX3" y="connsiteY3"/>
              </a:cxn>
            </a:cxnLst>
            <a:rect l="l" t="t" r="r" b="b"/>
            <a:pathLst>
              <a:path w="3963988" h="1295401">
                <a:moveTo>
                  <a:pt x="0" y="0"/>
                </a:moveTo>
                <a:lnTo>
                  <a:pt x="3963988" y="0"/>
                </a:lnTo>
                <a:lnTo>
                  <a:pt x="3963988" y="1295401"/>
                </a:lnTo>
                <a:lnTo>
                  <a:pt x="0" y="1295401"/>
                </a:lnTo>
                <a:close/>
              </a:path>
            </a:pathLst>
          </a:custGeom>
          <a:blipFill dpi="0" rotWithShape="1">
            <a:blip r:embed="rId2"/>
            <a:srcRect/>
            <a:tile tx="0" ty="0" sx="100000" sy="100000" flip="none" algn="tl"/>
          </a:blipFill>
          <a:ln w="4140" cap="flat">
            <a:noFill/>
            <a:prstDash val="solid"/>
            <a:miter/>
          </a:ln>
        </p:spPr>
        <p:txBody>
          <a:bodyPr rtlCol="0" anchor="ctr" anchorCtr="1"/>
          <a:lstStyle>
            <a:lvl1pPr>
              <a:defRPr lang="en-ID" sz="600">
                <a:solidFill>
                  <a:schemeClr val="tx1">
                    <a:alpha val="0"/>
                  </a:schemeClr>
                </a:solidFill>
              </a:defRPr>
            </a:lvl1pPr>
          </a:lstStyle>
          <a:p>
            <a:pPr lvl="0"/>
            <a:endParaRPr lang="en-ID" noProof="0"/>
          </a:p>
        </p:txBody>
      </p:sp>
      <p:sp>
        <p:nvSpPr>
          <p:cNvPr id="13" name="Title 1"/>
          <p:cNvSpPr>
            <a:spLocks noGrp="1"/>
          </p:cNvSpPr>
          <p:nvPr>
            <p:ph type="title"/>
          </p:nvPr>
        </p:nvSpPr>
        <p:spPr>
          <a:xfrm>
            <a:off x="3554170" y="2138583"/>
            <a:ext cx="3730327" cy="1197864"/>
          </a:xfrm>
          <a:prstGeom prst="rect">
            <a:avLst/>
          </a:prstGeom>
        </p:spPr>
        <p:txBody>
          <a:bodyPr anchor="ctr"/>
          <a:lstStyle>
            <a:lvl1pPr algn="l">
              <a:defRPr sz="3600" b="1">
                <a:solidFill>
                  <a:schemeClr val="tx1"/>
                </a:solidFill>
              </a:defRPr>
            </a:lvl1pPr>
          </a:lstStyle>
          <a:p>
            <a:r>
              <a:rPr lang="en-US" dirty="0"/>
              <a:t>Click to edit Master title</a:t>
            </a:r>
            <a:endParaRPr lang="en-ID" dirty="0"/>
          </a:p>
        </p:txBody>
      </p:sp>
    </p:spTree>
    <p:extLst>
      <p:ext uri="{BB962C8B-B14F-4D97-AF65-F5344CB8AC3E}">
        <p14:creationId xmlns:p14="http://schemas.microsoft.com/office/powerpoint/2010/main" val="36493066"/>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lideAdd3">
    <p:spTree>
      <p:nvGrpSpPr>
        <p:cNvPr id="1" name=""/>
        <p:cNvGrpSpPr/>
        <p:nvPr/>
      </p:nvGrpSpPr>
      <p:grpSpPr>
        <a:xfrm>
          <a:off x="0" y="0"/>
          <a:ext cx="0" cy="0"/>
          <a:chOff x="0" y="0"/>
          <a:chExt cx="0" cy="0"/>
        </a:xfrm>
      </p:grpSpPr>
      <p:sp>
        <p:nvSpPr>
          <p:cNvPr id="5" name="PpHolder7"/>
          <p:cNvSpPr>
            <a:spLocks noGrp="1"/>
          </p:cNvSpPr>
          <p:nvPr>
            <p:ph type="pic" sz="quarter" idx="10"/>
          </p:nvPr>
        </p:nvSpPr>
        <p:spPr>
          <a:xfrm>
            <a:off x="6408415" y="1147572"/>
            <a:ext cx="4565974" cy="4562856"/>
          </a:xfrm>
          <a:custGeom>
            <a:avLst/>
            <a:gdLst>
              <a:gd name="connsiteX0" fmla="*/ 2282987 w 4565974"/>
              <a:gd name="connsiteY0" fmla="*/ 0 h 4562856"/>
              <a:gd name="connsiteX1" fmla="*/ 4565974 w 4565974"/>
              <a:gd name="connsiteY1" fmla="*/ 2281428 h 4562856"/>
              <a:gd name="connsiteX2" fmla="*/ 2282987 w 4565974"/>
              <a:gd name="connsiteY2" fmla="*/ 4562856 h 4562856"/>
              <a:gd name="connsiteX3" fmla="*/ 0 w 4565974"/>
              <a:gd name="connsiteY3" fmla="*/ 2281428 h 4562856"/>
              <a:gd name="connsiteX4" fmla="*/ 2282987 w 4565974"/>
              <a:gd name="connsiteY4" fmla="*/ 0 h 456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5974" h="4562856">
                <a:moveTo>
                  <a:pt x="2282987" y="0"/>
                </a:moveTo>
                <a:cubicBezTo>
                  <a:pt x="3543846" y="0"/>
                  <a:pt x="4565974" y="1021430"/>
                  <a:pt x="4565974" y="2281428"/>
                </a:cubicBezTo>
                <a:cubicBezTo>
                  <a:pt x="4565974" y="3541426"/>
                  <a:pt x="3543846" y="4562856"/>
                  <a:pt x="2282987" y="4562856"/>
                </a:cubicBezTo>
                <a:cubicBezTo>
                  <a:pt x="1022128" y="4562856"/>
                  <a:pt x="0" y="3541426"/>
                  <a:pt x="0" y="2281428"/>
                </a:cubicBezTo>
                <a:cubicBezTo>
                  <a:pt x="0" y="1021430"/>
                  <a:pt x="1022128" y="0"/>
                  <a:pt x="2282987" y="0"/>
                </a:cubicBezTo>
                <a:close/>
              </a:path>
            </a:pathLst>
          </a:custGeom>
          <a:blipFill dpi="0" rotWithShape="1">
            <a:blip r:embed="rId2"/>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lvl1pPr>
              <a:defRPr lang="en-ID" sz="600">
                <a:solidFill>
                  <a:schemeClr val="lt1">
                    <a:alpha val="0"/>
                  </a:schemeClr>
                </a:solidFill>
              </a:defRPr>
            </a:lvl1pPr>
          </a:lstStyle>
          <a:p>
            <a:pPr lvl="0"/>
            <a:endParaRPr lang="en-ID" noProof="0"/>
          </a:p>
        </p:txBody>
      </p:sp>
      <p:sp>
        <p:nvSpPr>
          <p:cNvPr id="8" name="Title 1"/>
          <p:cNvSpPr>
            <a:spLocks noGrp="1"/>
          </p:cNvSpPr>
          <p:nvPr>
            <p:ph type="title"/>
          </p:nvPr>
        </p:nvSpPr>
        <p:spPr>
          <a:xfrm>
            <a:off x="1288727" y="1987295"/>
            <a:ext cx="4710938" cy="1755648"/>
          </a:xfrm>
          <a:prstGeom prst="rect">
            <a:avLst/>
          </a:prstGeom>
        </p:spPr>
        <p:txBody>
          <a:bodyPr anchor="ctr"/>
          <a:lstStyle>
            <a:lvl1pPr algn="l">
              <a:defRPr sz="3600" b="1">
                <a:solidFill>
                  <a:schemeClr val="tx1"/>
                </a:solidFill>
              </a:defRPr>
            </a:lvl1pPr>
          </a:lstStyle>
          <a:p>
            <a:r>
              <a:rPr lang="en-US"/>
              <a:t>Click to edit Master title style</a:t>
            </a:r>
            <a:endParaRPr lang="en-ID" dirty="0"/>
          </a:p>
        </p:txBody>
      </p:sp>
    </p:spTree>
    <p:extLst>
      <p:ext uri="{BB962C8B-B14F-4D97-AF65-F5344CB8AC3E}">
        <p14:creationId xmlns:p14="http://schemas.microsoft.com/office/powerpoint/2010/main" val="1392112106"/>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SlideAdd4">
    <p:spTree>
      <p:nvGrpSpPr>
        <p:cNvPr id="1" name=""/>
        <p:cNvGrpSpPr/>
        <p:nvPr/>
      </p:nvGrpSpPr>
      <p:grpSpPr>
        <a:xfrm>
          <a:off x="0" y="0"/>
          <a:ext cx="0" cy="0"/>
          <a:chOff x="0" y="0"/>
          <a:chExt cx="0" cy="0"/>
        </a:xfrm>
      </p:grpSpPr>
      <p:sp>
        <p:nvSpPr>
          <p:cNvPr id="9" name="PpHolder1"/>
          <p:cNvSpPr>
            <a:spLocks noGrp="1"/>
          </p:cNvSpPr>
          <p:nvPr>
            <p:ph type="pic" sz="quarter" idx="11"/>
          </p:nvPr>
        </p:nvSpPr>
        <p:spPr>
          <a:xfrm>
            <a:off x="0" y="0"/>
            <a:ext cx="2741612" cy="6858000"/>
          </a:xfrm>
          <a:custGeom>
            <a:avLst/>
            <a:gdLst>
              <a:gd name="connsiteX0" fmla="*/ 0 w 2741612"/>
              <a:gd name="connsiteY0" fmla="*/ 0 h 6858000"/>
              <a:gd name="connsiteX1" fmla="*/ 2741612 w 2741612"/>
              <a:gd name="connsiteY1" fmla="*/ 0 h 6858000"/>
              <a:gd name="connsiteX2" fmla="*/ 2741612 w 2741612"/>
              <a:gd name="connsiteY2" fmla="*/ 6858000 h 6858000"/>
              <a:gd name="connsiteX3" fmla="*/ 0 w 274161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741612" h="6858000">
                <a:moveTo>
                  <a:pt x="0" y="0"/>
                </a:moveTo>
                <a:lnTo>
                  <a:pt x="2741612" y="0"/>
                </a:lnTo>
                <a:lnTo>
                  <a:pt x="2741612" y="6858000"/>
                </a:lnTo>
                <a:lnTo>
                  <a:pt x="0" y="6858000"/>
                </a:lnTo>
                <a:close/>
              </a:path>
            </a:pathLst>
          </a:custGeom>
          <a:blipFill dpi="0" rotWithShape="1">
            <a:blip r:embed="rId2"/>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lvl1pPr>
              <a:defRPr lang="en-ID" sz="600">
                <a:solidFill>
                  <a:schemeClr val="lt1">
                    <a:alpha val="0"/>
                  </a:schemeClr>
                </a:solidFill>
              </a:defRPr>
            </a:lvl1pPr>
          </a:lstStyle>
          <a:p>
            <a:pPr lvl="0"/>
            <a:endParaRPr lang="en-ID" noProof="0"/>
          </a:p>
        </p:txBody>
      </p:sp>
      <p:sp>
        <p:nvSpPr>
          <p:cNvPr id="7" name="PpHolder2"/>
          <p:cNvSpPr>
            <a:spLocks noGrp="1"/>
          </p:cNvSpPr>
          <p:nvPr>
            <p:ph type="pic" sz="quarter" idx="10"/>
          </p:nvPr>
        </p:nvSpPr>
        <p:spPr>
          <a:xfrm>
            <a:off x="2741616" y="0"/>
            <a:ext cx="4268785" cy="6858000"/>
          </a:xfrm>
          <a:custGeom>
            <a:avLst/>
            <a:gdLst>
              <a:gd name="connsiteX0" fmla="*/ 0 w 4268785"/>
              <a:gd name="connsiteY0" fmla="*/ 0 h 6858000"/>
              <a:gd name="connsiteX1" fmla="*/ 4268785 w 4268785"/>
              <a:gd name="connsiteY1" fmla="*/ 0 h 6858000"/>
              <a:gd name="connsiteX2" fmla="*/ 4268785 w 4268785"/>
              <a:gd name="connsiteY2" fmla="*/ 6858000 h 6858000"/>
              <a:gd name="connsiteX3" fmla="*/ 0 w 426878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268785" h="6858000">
                <a:moveTo>
                  <a:pt x="0" y="0"/>
                </a:moveTo>
                <a:lnTo>
                  <a:pt x="4268785" y="0"/>
                </a:lnTo>
                <a:lnTo>
                  <a:pt x="4268785" y="6858000"/>
                </a:lnTo>
                <a:lnTo>
                  <a:pt x="0" y="6858000"/>
                </a:lnTo>
                <a:close/>
              </a:path>
            </a:pathLst>
          </a:custGeom>
          <a:blipFill dpi="0" rotWithShape="1">
            <a:blip r:embed="rId2"/>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lvl1pPr>
              <a:defRPr lang="en-ID" sz="600">
                <a:solidFill>
                  <a:schemeClr val="lt1">
                    <a:alpha val="0"/>
                  </a:schemeClr>
                </a:solidFill>
              </a:defRPr>
            </a:lvl1pPr>
          </a:lstStyle>
          <a:p>
            <a:pPr lvl="0"/>
            <a:endParaRPr lang="en-ID" noProof="0"/>
          </a:p>
        </p:txBody>
      </p:sp>
      <p:sp>
        <p:nvSpPr>
          <p:cNvPr id="13" name="Title 1"/>
          <p:cNvSpPr>
            <a:spLocks noGrp="1"/>
          </p:cNvSpPr>
          <p:nvPr>
            <p:ph type="title"/>
          </p:nvPr>
        </p:nvSpPr>
        <p:spPr>
          <a:xfrm>
            <a:off x="7902498" y="1335853"/>
            <a:ext cx="3509214" cy="1197864"/>
          </a:xfrm>
          <a:prstGeom prst="rect">
            <a:avLst/>
          </a:prstGeom>
        </p:spPr>
        <p:txBody>
          <a:bodyPr anchor="ctr"/>
          <a:lstStyle>
            <a:lvl1pPr algn="l">
              <a:defRPr sz="3600" b="1">
                <a:solidFill>
                  <a:schemeClr val="tx1"/>
                </a:solidFill>
              </a:defRPr>
            </a:lvl1pPr>
          </a:lstStyle>
          <a:p>
            <a:r>
              <a:rPr lang="en-US" dirty="0"/>
              <a:t>Click to edit Master title</a:t>
            </a:r>
            <a:endParaRPr lang="en-ID" dirty="0"/>
          </a:p>
        </p:txBody>
      </p:sp>
    </p:spTree>
    <p:extLst>
      <p:ext uri="{BB962C8B-B14F-4D97-AF65-F5344CB8AC3E}">
        <p14:creationId xmlns:p14="http://schemas.microsoft.com/office/powerpoint/2010/main" val="412750584"/>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Lst>
  <p:transition spd="med">
    <p:fade/>
  </p:transition>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4.xml"/><Relationship Id="rId1" Type="http://schemas.openxmlformats.org/officeDocument/2006/relationships/slideLayout" Target="../slideLayouts/slideLayout5.xml"/><Relationship Id="rId5" Type="http://schemas.openxmlformats.org/officeDocument/2006/relationships/image" Target="../media/image26.png"/><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29.gif"/><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6.jpg"/></Relationships>
</file>

<file path=ppt/slides/_rels/slide3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3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image" Target="../media/image35.png"/><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4.xml"/><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4.jpg"/><Relationship Id="rId7" Type="http://schemas.openxmlformats.org/officeDocument/2006/relationships/image" Target="../media/image43.png"/><Relationship Id="rId2" Type="http://schemas.openxmlformats.org/officeDocument/2006/relationships/notesSlide" Target="../notesSlides/notesSlide36.xml"/><Relationship Id="rId1" Type="http://schemas.openxmlformats.org/officeDocument/2006/relationships/slideLayout" Target="../slideLayouts/slideLayout5.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40.xml"/><Relationship Id="rId1" Type="http://schemas.openxmlformats.org/officeDocument/2006/relationships/slideLayout" Target="../slideLayouts/slideLayout5.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41.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52.png"/><Relationship Id="rId4" Type="http://schemas.openxmlformats.org/officeDocument/2006/relationships/image" Target="../media/image51.jp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Placeholder 21" descr="A picture containing sky, outdoor&#10;&#10;Description automatically generated">
            <a:extLst>
              <a:ext uri="{FF2B5EF4-FFF2-40B4-BE49-F238E27FC236}">
                <a16:creationId xmlns:a16="http://schemas.microsoft.com/office/drawing/2014/main" id="{8886C206-6392-4C75-A6C5-6640F818A703}"/>
              </a:ext>
            </a:extLst>
          </p:cNvPr>
          <p:cNvPicPr>
            <a:picLocks noGrp="1" noChangeAspect="1"/>
          </p:cNvPicPr>
          <p:nvPr>
            <p:ph type="pic" sz="quarter" idx="10"/>
          </p:nvPr>
        </p:nvPicPr>
        <p:blipFill>
          <a:blip r:embed="rId3"/>
          <a:srcRect t="5000" b="5000"/>
          <a:stretch>
            <a:fillRect/>
          </a:stretch>
        </p:blipFill>
        <p:spPr bwMode="auto">
          <a:xfrm>
            <a:off x="0" y="0"/>
            <a:ext cx="12192000" cy="6858000"/>
          </a:xfrm>
          <a:custGeom>
            <a:avLst/>
            <a:gdLst>
              <a:gd name="T0" fmla="*/ 0 w 12192004"/>
              <a:gd name="T1" fmla="*/ 0 h 6858003"/>
              <a:gd name="T2" fmla="*/ 12192004 w 12192004"/>
              <a:gd name="T3" fmla="*/ 0 h 6858003"/>
              <a:gd name="T4" fmla="*/ 12192004 w 12192004"/>
              <a:gd name="T5" fmla="*/ 6858003 h 6858003"/>
              <a:gd name="T6" fmla="*/ 0 w 12192004"/>
              <a:gd name="T7" fmla="*/ 6858003 h 685800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192004" h="6858003">
                <a:moveTo>
                  <a:pt x="0" y="0"/>
                </a:moveTo>
                <a:lnTo>
                  <a:pt x="12192004" y="0"/>
                </a:lnTo>
                <a:lnTo>
                  <a:pt x="12192004" y="6858003"/>
                </a:lnTo>
                <a:lnTo>
                  <a:pt x="0" y="6858003"/>
                </a:lnTo>
                <a:lnTo>
                  <a:pt x="0" y="0"/>
                </a:lnTo>
                <a:close/>
              </a:path>
            </a:pathLst>
          </a:custGeom>
          <a:ln w="9525"/>
          <a:extLst>
            <a:ext uri="{91240B29-F687-4F45-9708-019B960494DF}">
              <a14:hiddenLine xmlns:a14="http://schemas.microsoft.com/office/drawing/2010/main" w="4140" cap="flat">
                <a:solidFill>
                  <a:srgbClr val="000000"/>
                </a:solidFill>
                <a:miter lim="800000"/>
                <a:headEnd/>
                <a:tailEnd/>
              </a14:hiddenLine>
            </a:ext>
          </a:extLst>
        </p:spPr>
      </p:pic>
      <p:sp>
        <p:nvSpPr>
          <p:cNvPr id="4" name="Freeform: Shape 3">
            <a:extLst>
              <a:ext uri="{FF2B5EF4-FFF2-40B4-BE49-F238E27FC236}">
                <a16:creationId xmlns:a16="http://schemas.microsoft.com/office/drawing/2014/main" id="{E3CE8752-9C4B-49B9-9CD7-D67022AEA0DD}"/>
              </a:ext>
            </a:extLst>
          </p:cNvPr>
          <p:cNvSpPr/>
          <p:nvPr/>
        </p:nvSpPr>
        <p:spPr>
          <a:xfrm>
            <a:off x="0" y="0"/>
            <a:ext cx="12192000" cy="6858000"/>
          </a:xfrm>
          <a:custGeom>
            <a:avLst/>
            <a:gdLst>
              <a:gd name="connsiteX0" fmla="*/ 0 w 3315045"/>
              <a:gd name="connsiteY0" fmla="*/ 0 h 2426654"/>
              <a:gd name="connsiteX1" fmla="*/ 3315046 w 3315045"/>
              <a:gd name="connsiteY1" fmla="*/ 0 h 2426654"/>
              <a:gd name="connsiteX2" fmla="*/ 3315046 w 3315045"/>
              <a:gd name="connsiteY2" fmla="*/ 2426655 h 2426654"/>
              <a:gd name="connsiteX3" fmla="*/ 0 w 3315045"/>
              <a:gd name="connsiteY3" fmla="*/ 2426655 h 2426654"/>
            </a:gdLst>
            <a:ahLst/>
            <a:cxnLst>
              <a:cxn ang="0">
                <a:pos x="connsiteX0" y="connsiteY0"/>
              </a:cxn>
              <a:cxn ang="0">
                <a:pos x="connsiteX1" y="connsiteY1"/>
              </a:cxn>
              <a:cxn ang="0">
                <a:pos x="connsiteX2" y="connsiteY2"/>
              </a:cxn>
              <a:cxn ang="0">
                <a:pos x="connsiteX3" y="connsiteY3"/>
              </a:cxn>
            </a:cxnLst>
            <a:rect l="l" t="t" r="r" b="b"/>
            <a:pathLst>
              <a:path w="3315045" h="2426654">
                <a:moveTo>
                  <a:pt x="0" y="0"/>
                </a:moveTo>
                <a:lnTo>
                  <a:pt x="3315046" y="0"/>
                </a:lnTo>
                <a:lnTo>
                  <a:pt x="3315046" y="2426655"/>
                </a:lnTo>
                <a:lnTo>
                  <a:pt x="0" y="2426655"/>
                </a:lnTo>
                <a:close/>
              </a:path>
            </a:pathLst>
          </a:custGeom>
          <a:solidFill>
            <a:srgbClr val="000000">
              <a:alpha val="74118"/>
            </a:srgbClr>
          </a:solidFill>
          <a:ln w="4140" cap="flat">
            <a:noFill/>
            <a:prstDash val="solid"/>
            <a:miter/>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ID" dirty="0"/>
          </a:p>
        </p:txBody>
      </p:sp>
      <p:sp>
        <p:nvSpPr>
          <p:cNvPr id="8" name="Oval 7">
            <a:extLst>
              <a:ext uri="{FF2B5EF4-FFF2-40B4-BE49-F238E27FC236}">
                <a16:creationId xmlns:a16="http://schemas.microsoft.com/office/drawing/2014/main" id="{5B683601-7138-4191-ABF4-2C627F6CD322}"/>
              </a:ext>
            </a:extLst>
          </p:cNvPr>
          <p:cNvSpPr/>
          <p:nvPr/>
        </p:nvSpPr>
        <p:spPr>
          <a:xfrm>
            <a:off x="6081713" y="982663"/>
            <a:ext cx="4884737" cy="4886325"/>
          </a:xfrm>
          <a:prstGeom prst="ellipse">
            <a:avLst/>
          </a:prstGeom>
          <a:solidFill>
            <a:schemeClr val="bg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17" name="TextBox 16">
            <a:extLst>
              <a:ext uri="{FF2B5EF4-FFF2-40B4-BE49-F238E27FC236}">
                <a16:creationId xmlns:a16="http://schemas.microsoft.com/office/drawing/2014/main" id="{D0FD06D3-FC45-4C57-816C-29134DE8A78E}"/>
              </a:ext>
            </a:extLst>
          </p:cNvPr>
          <p:cNvSpPr txBox="1"/>
          <p:nvPr/>
        </p:nvSpPr>
        <p:spPr>
          <a:xfrm>
            <a:off x="545704" y="4974772"/>
            <a:ext cx="5516563" cy="276999"/>
          </a:xfrm>
          <a:prstGeom prst="rect">
            <a:avLst/>
          </a:prstGeom>
          <a:noFill/>
        </p:spPr>
        <p:txBody>
          <a:bodyPr wrap="square">
            <a:spAutoFit/>
          </a:bodyPr>
          <a:lstStyle/>
          <a:p>
            <a:pPr eaLnBrk="1" fontAlgn="auto" hangingPunct="1">
              <a:spcBef>
                <a:spcPts val="0"/>
              </a:spcBef>
              <a:spcAft>
                <a:spcPts val="0"/>
              </a:spcAft>
              <a:defRPr/>
            </a:pPr>
            <a:r>
              <a:rPr lang="en-ID" sz="1200" b="1" spc="300" dirty="0">
                <a:solidFill>
                  <a:schemeClr val="bg2"/>
                </a:solidFill>
                <a:latin typeface="+mn-lt"/>
              </a:rPr>
              <a:t>PRESENTED BY JORGE DAVID BETANCOURT</a:t>
            </a:r>
          </a:p>
        </p:txBody>
      </p:sp>
      <p:sp>
        <p:nvSpPr>
          <p:cNvPr id="20" name="TextBox 19">
            <a:extLst>
              <a:ext uri="{FF2B5EF4-FFF2-40B4-BE49-F238E27FC236}">
                <a16:creationId xmlns:a16="http://schemas.microsoft.com/office/drawing/2014/main" id="{DF9D5670-5CE1-4E55-A026-51566E233393}"/>
              </a:ext>
            </a:extLst>
          </p:cNvPr>
          <p:cNvSpPr txBox="1">
            <a:spLocks noChangeArrowheads="1"/>
          </p:cNvSpPr>
          <p:nvPr/>
        </p:nvSpPr>
        <p:spPr bwMode="auto">
          <a:xfrm>
            <a:off x="360815" y="6224968"/>
            <a:ext cx="31829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eaLnBrk="1" hangingPunct="1"/>
            <a:r>
              <a:rPr lang="en-US" altLang="en-US" sz="1200" dirty="0">
                <a:solidFill>
                  <a:schemeClr val="bg2"/>
                </a:solidFill>
              </a:rPr>
              <a:t>T.ME/CRYPTOINTELGATHERING</a:t>
            </a:r>
          </a:p>
        </p:txBody>
      </p:sp>
      <p:sp>
        <p:nvSpPr>
          <p:cNvPr id="7" name="Oval 6">
            <a:extLst>
              <a:ext uri="{FF2B5EF4-FFF2-40B4-BE49-F238E27FC236}">
                <a16:creationId xmlns:a16="http://schemas.microsoft.com/office/drawing/2014/main" id="{71D8A218-FF26-401D-B3CF-96A43F30A68E}"/>
              </a:ext>
            </a:extLst>
          </p:cNvPr>
          <p:cNvSpPr/>
          <p:nvPr/>
        </p:nvSpPr>
        <p:spPr>
          <a:xfrm>
            <a:off x="6394450" y="1292225"/>
            <a:ext cx="4273550" cy="4273550"/>
          </a:xfrm>
          <a:prstGeom prst="ellipse">
            <a:avLst/>
          </a:prstGeom>
          <a:solidFill>
            <a:schemeClr val="bg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pic>
        <p:nvPicPr>
          <p:cNvPr id="37" name="Picture Placeholder 36" descr="A picture containing text, accessory&#10;&#10;Description automatically generated">
            <a:extLst>
              <a:ext uri="{FF2B5EF4-FFF2-40B4-BE49-F238E27FC236}">
                <a16:creationId xmlns:a16="http://schemas.microsoft.com/office/drawing/2014/main" id="{5BBA0CC7-AE1E-4CAD-A5CB-1D220425F9A3}"/>
              </a:ext>
            </a:extLst>
          </p:cNvPr>
          <p:cNvPicPr>
            <a:picLocks noGrp="1" noChangeAspect="1"/>
          </p:cNvPicPr>
          <p:nvPr>
            <p:ph type="pic" sz="quarter" idx="11"/>
          </p:nvPr>
        </p:nvPicPr>
        <p:blipFill>
          <a:blip r:embed="rId4"/>
          <a:srcRect l="19219" r="19219"/>
          <a:stretch>
            <a:fillRect/>
          </a:stretch>
        </p:blipFill>
        <p:spPr>
          <a:xfrm>
            <a:off x="6697663" y="1595438"/>
            <a:ext cx="3667125" cy="3667125"/>
          </a:xfrm>
        </p:spPr>
      </p:pic>
      <p:sp>
        <p:nvSpPr>
          <p:cNvPr id="38" name="TextBox 37">
            <a:extLst>
              <a:ext uri="{FF2B5EF4-FFF2-40B4-BE49-F238E27FC236}">
                <a16:creationId xmlns:a16="http://schemas.microsoft.com/office/drawing/2014/main" id="{3B4B74AA-70BA-4DB5-BDB4-49EDCC89E377}"/>
              </a:ext>
            </a:extLst>
          </p:cNvPr>
          <p:cNvSpPr txBox="1"/>
          <p:nvPr/>
        </p:nvSpPr>
        <p:spPr>
          <a:xfrm>
            <a:off x="453370" y="1850213"/>
            <a:ext cx="5829300" cy="2800767"/>
          </a:xfrm>
          <a:prstGeom prst="rect">
            <a:avLst/>
          </a:prstGeom>
          <a:noFill/>
        </p:spPr>
        <p:txBody>
          <a:bodyPr wrap="square" rtlCol="0">
            <a:spAutoFit/>
          </a:bodyPr>
          <a:lstStyle/>
          <a:p>
            <a:r>
              <a:rPr lang="en-US" sz="4000" b="1" dirty="0">
                <a:solidFill>
                  <a:schemeClr val="bg1"/>
                </a:solidFill>
                <a:latin typeface="+mj-lt"/>
              </a:rPr>
              <a:t>CRYPTOCURRENCY</a:t>
            </a:r>
          </a:p>
          <a:p>
            <a:r>
              <a:rPr lang="en-US" sz="4000" b="1" dirty="0">
                <a:solidFill>
                  <a:srgbClr val="E3B86C"/>
                </a:solidFill>
                <a:latin typeface="+mj-lt"/>
              </a:rPr>
              <a:t>INTELLIGENCE</a:t>
            </a:r>
          </a:p>
          <a:p>
            <a:r>
              <a:rPr lang="en-US" sz="4800" b="1" dirty="0">
                <a:solidFill>
                  <a:schemeClr val="bg1"/>
                </a:solidFill>
                <a:latin typeface="+mj-lt"/>
              </a:rPr>
              <a:t>GATHERING TOOLS_</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nodeType="afterGroup">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nodeType="afterGroup">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nodeType="afterGroup">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left)">
                                      <p:cBhvr>
                                        <p:cTn id="23" dur="500"/>
                                        <p:tgtEl>
                                          <p:spTgt spid="17"/>
                                        </p:tgtEl>
                                      </p:cBhvr>
                                    </p:animEffect>
                                  </p:childTnLst>
                                </p:cTn>
                              </p:par>
                            </p:childTnLst>
                          </p:cTn>
                        </p:par>
                        <p:par>
                          <p:cTn id="24" fill="hold" nodeType="afterGroup">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left)">
                                      <p:cBhvr>
                                        <p:cTn id="2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7" grpId="0"/>
      <p:bldP spid="20" grpId="0"/>
      <p:bldP spid="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1530348" y="276640"/>
            <a:ext cx="9131300"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rgbClr val="000000"/>
                </a:solidFill>
              </a:rPr>
              <a:t>Bitcoin Chart with 250-Moving Average</a:t>
            </a:r>
            <a:endParaRPr lang="en-ID" altLang="en-US" sz="3200" dirty="0">
              <a:solidFill>
                <a:srgbClr val="000000"/>
              </a:solidFill>
            </a:endParaRPr>
          </a:p>
        </p:txBody>
      </p:sp>
      <p:pic>
        <p:nvPicPr>
          <p:cNvPr id="3" name="Picture 2" descr="Chart, line chart&#10;&#10;Description automatically generated">
            <a:extLst>
              <a:ext uri="{FF2B5EF4-FFF2-40B4-BE49-F238E27FC236}">
                <a16:creationId xmlns:a16="http://schemas.microsoft.com/office/drawing/2014/main" id="{EC06A1C6-CC93-44A1-98C7-56BD56A3D358}"/>
              </a:ext>
            </a:extLst>
          </p:cNvPr>
          <p:cNvPicPr>
            <a:picLocks noChangeAspect="1"/>
          </p:cNvPicPr>
          <p:nvPr/>
        </p:nvPicPr>
        <p:blipFill>
          <a:blip r:embed="rId3"/>
          <a:stretch>
            <a:fillRect/>
          </a:stretch>
        </p:blipFill>
        <p:spPr>
          <a:xfrm>
            <a:off x="349469" y="1130387"/>
            <a:ext cx="11493062" cy="4597225"/>
          </a:xfrm>
          <a:prstGeom prst="rect">
            <a:avLst/>
          </a:prstGeom>
        </p:spPr>
      </p:pic>
      <p:sp>
        <p:nvSpPr>
          <p:cNvPr id="13" name="Title 22">
            <a:extLst>
              <a:ext uri="{FF2B5EF4-FFF2-40B4-BE49-F238E27FC236}">
                <a16:creationId xmlns:a16="http://schemas.microsoft.com/office/drawing/2014/main" id="{6DD45D08-AEB0-43EB-8D09-4A2B78995BEA}"/>
              </a:ext>
            </a:extLst>
          </p:cNvPr>
          <p:cNvSpPr txBox="1">
            <a:spLocks noChangeArrowheads="1"/>
          </p:cNvSpPr>
          <p:nvPr/>
        </p:nvSpPr>
        <p:spPr bwMode="auto">
          <a:xfrm>
            <a:off x="2679699" y="5799042"/>
            <a:ext cx="6832598"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2800" dirty="0">
                <a:solidFill>
                  <a:srgbClr val="000000"/>
                </a:solidFill>
              </a:rPr>
              <a:t>Closing Price </a:t>
            </a:r>
            <a:r>
              <a:rPr lang="en-US" altLang="en-US" sz="2800" dirty="0">
                <a:solidFill>
                  <a:srgbClr val="00B050"/>
                </a:solidFill>
              </a:rPr>
              <a:t>&gt;</a:t>
            </a:r>
            <a:r>
              <a:rPr lang="en-US" altLang="en-US" sz="2800" dirty="0">
                <a:solidFill>
                  <a:srgbClr val="000000"/>
                </a:solidFill>
              </a:rPr>
              <a:t> </a:t>
            </a:r>
            <a:r>
              <a:rPr lang="en-US" altLang="en-US" sz="2800" dirty="0">
                <a:solidFill>
                  <a:srgbClr val="E3B86C"/>
                </a:solidFill>
              </a:rPr>
              <a:t>250MA</a:t>
            </a:r>
            <a:r>
              <a:rPr lang="en-US" altLang="en-US" sz="2800" dirty="0">
                <a:solidFill>
                  <a:srgbClr val="FF0000"/>
                </a:solidFill>
              </a:rPr>
              <a:t> </a:t>
            </a:r>
            <a:r>
              <a:rPr lang="en-US" altLang="en-US" sz="2800" dirty="0"/>
              <a:t>=</a:t>
            </a:r>
            <a:r>
              <a:rPr lang="en-US" altLang="en-US" sz="2800" dirty="0">
                <a:solidFill>
                  <a:srgbClr val="FF0000"/>
                </a:solidFill>
              </a:rPr>
              <a:t> </a:t>
            </a:r>
            <a:r>
              <a:rPr lang="en-US" altLang="en-US" sz="2800" dirty="0">
                <a:solidFill>
                  <a:srgbClr val="000000"/>
                </a:solidFill>
              </a:rPr>
              <a:t>+1 Point (Market Bullish)</a:t>
            </a:r>
            <a:endParaRPr lang="en-ID" altLang="en-US" sz="2800" dirty="0">
              <a:solidFill>
                <a:srgbClr val="000000"/>
              </a:solidFill>
            </a:endParaRPr>
          </a:p>
        </p:txBody>
      </p:sp>
    </p:spTree>
    <p:extLst>
      <p:ext uri="{BB962C8B-B14F-4D97-AF65-F5344CB8AC3E}">
        <p14:creationId xmlns:p14="http://schemas.microsoft.com/office/powerpoint/2010/main" val="29859215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10;&#10;Description automatically generated">
            <a:extLst>
              <a:ext uri="{FF2B5EF4-FFF2-40B4-BE49-F238E27FC236}">
                <a16:creationId xmlns:a16="http://schemas.microsoft.com/office/drawing/2014/main" id="{6C03DA84-494B-41A9-95E7-BBEAC77C7D19}"/>
              </a:ext>
            </a:extLst>
          </p:cNvPr>
          <p:cNvPicPr>
            <a:picLocks noChangeAspect="1"/>
          </p:cNvPicPr>
          <p:nvPr/>
        </p:nvPicPr>
        <p:blipFill>
          <a:blip r:embed="rId3"/>
          <a:stretch>
            <a:fillRect/>
          </a:stretch>
        </p:blipFill>
        <p:spPr>
          <a:xfrm>
            <a:off x="238125" y="1143000"/>
            <a:ext cx="11715750" cy="4686300"/>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1530348" y="327441"/>
            <a:ext cx="9131300"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rgbClr val="000000"/>
                </a:solidFill>
              </a:rPr>
              <a:t>USDT.D Chart with 250-Moving Average</a:t>
            </a:r>
            <a:endParaRPr lang="en-ID" altLang="en-US" sz="3200" dirty="0">
              <a:solidFill>
                <a:srgbClr val="000000"/>
              </a:solidFill>
            </a:endParaRPr>
          </a:p>
        </p:txBody>
      </p:sp>
      <p:sp>
        <p:nvSpPr>
          <p:cNvPr id="13" name="Title 22">
            <a:extLst>
              <a:ext uri="{FF2B5EF4-FFF2-40B4-BE49-F238E27FC236}">
                <a16:creationId xmlns:a16="http://schemas.microsoft.com/office/drawing/2014/main" id="{6DD45D08-AEB0-43EB-8D09-4A2B78995BEA}"/>
              </a:ext>
            </a:extLst>
          </p:cNvPr>
          <p:cNvSpPr txBox="1">
            <a:spLocks noChangeArrowheads="1"/>
          </p:cNvSpPr>
          <p:nvPr/>
        </p:nvSpPr>
        <p:spPr bwMode="auto">
          <a:xfrm>
            <a:off x="2679699" y="5799042"/>
            <a:ext cx="6832598"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2800" dirty="0">
                <a:solidFill>
                  <a:srgbClr val="E3B86C"/>
                </a:solidFill>
              </a:rPr>
              <a:t>250MA</a:t>
            </a:r>
            <a:r>
              <a:rPr lang="en-US" altLang="en-US" sz="2800" dirty="0">
                <a:solidFill>
                  <a:srgbClr val="00B050"/>
                </a:solidFill>
              </a:rPr>
              <a:t> &gt; </a:t>
            </a:r>
            <a:r>
              <a:rPr lang="en-US" altLang="en-US" sz="2800" dirty="0">
                <a:solidFill>
                  <a:srgbClr val="000000"/>
                </a:solidFill>
              </a:rPr>
              <a:t>Closing Price </a:t>
            </a:r>
            <a:r>
              <a:rPr lang="en-US" altLang="en-US" sz="2800" dirty="0"/>
              <a:t>=</a:t>
            </a:r>
            <a:r>
              <a:rPr lang="en-US" altLang="en-US" sz="2800" dirty="0">
                <a:solidFill>
                  <a:srgbClr val="FF0000"/>
                </a:solidFill>
              </a:rPr>
              <a:t> </a:t>
            </a:r>
            <a:r>
              <a:rPr lang="en-US" altLang="en-US" sz="2800" dirty="0">
                <a:solidFill>
                  <a:srgbClr val="000000"/>
                </a:solidFill>
              </a:rPr>
              <a:t>+1 Point (Market Bullish)</a:t>
            </a:r>
            <a:endParaRPr lang="en-ID" altLang="en-US" sz="2800" dirty="0">
              <a:solidFill>
                <a:srgbClr val="000000"/>
              </a:solidFill>
            </a:endParaRPr>
          </a:p>
        </p:txBody>
      </p:sp>
    </p:spTree>
    <p:extLst>
      <p:ext uri="{BB962C8B-B14F-4D97-AF65-F5344CB8AC3E}">
        <p14:creationId xmlns:p14="http://schemas.microsoft.com/office/powerpoint/2010/main" val="275498772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Graphical user interface&#10;&#10;Description automatically generated with medium confidence">
            <a:extLst>
              <a:ext uri="{FF2B5EF4-FFF2-40B4-BE49-F238E27FC236}">
                <a16:creationId xmlns:a16="http://schemas.microsoft.com/office/drawing/2014/main" id="{BA4E4A44-F114-49EA-888E-1D9A5BA62103}"/>
              </a:ext>
            </a:extLst>
          </p:cNvPr>
          <p:cNvPicPr>
            <a:picLocks noChangeAspect="1"/>
          </p:cNvPicPr>
          <p:nvPr/>
        </p:nvPicPr>
        <p:blipFill>
          <a:blip r:embed="rId3"/>
          <a:stretch>
            <a:fillRect/>
          </a:stretch>
        </p:blipFill>
        <p:spPr>
          <a:xfrm>
            <a:off x="203200" y="230033"/>
            <a:ext cx="7277100" cy="6395552"/>
          </a:xfrm>
          <a:prstGeom prst="rect">
            <a:avLst/>
          </a:prstGeom>
          <a:effectLst>
            <a:outerShdw blurRad="50800" dist="38100" dir="2700000" algn="tl" rotWithShape="0">
              <a:prstClr val="black">
                <a:alpha val="40000"/>
              </a:prstClr>
            </a:outerShdw>
          </a:effectLst>
        </p:spPr>
      </p:pic>
      <p:sp>
        <p:nvSpPr>
          <p:cNvPr id="17" name="Title 22">
            <a:extLst>
              <a:ext uri="{FF2B5EF4-FFF2-40B4-BE49-F238E27FC236}">
                <a16:creationId xmlns:a16="http://schemas.microsoft.com/office/drawing/2014/main" id="{A9E39142-40F9-4729-966C-DA91B53D5DA8}"/>
              </a:ext>
            </a:extLst>
          </p:cNvPr>
          <p:cNvSpPr txBox="1">
            <a:spLocks noChangeArrowheads="1"/>
          </p:cNvSpPr>
          <p:nvPr/>
        </p:nvSpPr>
        <p:spPr bwMode="auto">
          <a:xfrm>
            <a:off x="7480300" y="3427809"/>
            <a:ext cx="4711700" cy="1065398"/>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lnSpc>
                <a:spcPct val="150000"/>
              </a:lnSpc>
            </a:pPr>
            <a:r>
              <a:rPr lang="en-US" altLang="en-US" sz="2700" dirty="0">
                <a:solidFill>
                  <a:srgbClr val="000000"/>
                </a:solidFill>
              </a:rPr>
              <a:t>1–3 = </a:t>
            </a:r>
            <a:r>
              <a:rPr lang="en-US" altLang="en-US" sz="2700" dirty="0">
                <a:solidFill>
                  <a:srgbClr val="FF0000"/>
                </a:solidFill>
              </a:rPr>
              <a:t>BEAR MARKET</a:t>
            </a:r>
          </a:p>
          <a:p>
            <a:pPr algn="ctr" defTabSz="914400" eaLnBrk="1" hangingPunct="1">
              <a:lnSpc>
                <a:spcPct val="150000"/>
              </a:lnSpc>
            </a:pPr>
            <a:r>
              <a:rPr lang="en-US" altLang="en-US" sz="2700" dirty="0">
                <a:solidFill>
                  <a:srgbClr val="000000"/>
                </a:solidFill>
              </a:rPr>
              <a:t>4–6 = </a:t>
            </a:r>
            <a:r>
              <a:rPr lang="en-US" altLang="en-US" sz="2700" dirty="0">
                <a:solidFill>
                  <a:srgbClr val="FFC000"/>
                </a:solidFill>
              </a:rPr>
              <a:t>NEUTRAL MARKET</a:t>
            </a:r>
          </a:p>
          <a:p>
            <a:pPr algn="ctr" defTabSz="914400" eaLnBrk="1" hangingPunct="1">
              <a:lnSpc>
                <a:spcPct val="150000"/>
              </a:lnSpc>
            </a:pPr>
            <a:r>
              <a:rPr lang="en-US" altLang="en-US" sz="2700" dirty="0">
                <a:solidFill>
                  <a:srgbClr val="000000"/>
                </a:solidFill>
              </a:rPr>
              <a:t>7–9 = </a:t>
            </a:r>
            <a:r>
              <a:rPr lang="en-US" altLang="en-US" sz="2700" dirty="0">
                <a:solidFill>
                  <a:srgbClr val="00B050"/>
                </a:solidFill>
              </a:rPr>
              <a:t>BULL MARKET</a:t>
            </a:r>
          </a:p>
          <a:p>
            <a:pPr algn="ctr" defTabSz="914400" eaLnBrk="1" hangingPunct="1">
              <a:lnSpc>
                <a:spcPct val="150000"/>
              </a:lnSpc>
            </a:pPr>
            <a:r>
              <a:rPr lang="en-US" altLang="en-US" sz="2700" dirty="0">
                <a:solidFill>
                  <a:srgbClr val="000000"/>
                </a:solidFill>
              </a:rPr>
              <a:t>10 = </a:t>
            </a:r>
            <a:r>
              <a:rPr lang="en-US" altLang="en-US" sz="2700" dirty="0">
                <a:solidFill>
                  <a:srgbClr val="C00000"/>
                </a:solidFill>
              </a:rPr>
              <a:t>TAKE PROFIT</a:t>
            </a:r>
          </a:p>
          <a:p>
            <a:pPr marL="457200" indent="-457200" algn="ctr" defTabSz="914400" eaLnBrk="1" hangingPunct="1">
              <a:buFont typeface="Arial" panose="020B0604020202020204" pitchFamily="34" charset="0"/>
              <a:buChar char="•"/>
            </a:pPr>
            <a:endParaRPr lang="en-US" altLang="en-US" sz="2400" b="0" u="sng" dirty="0">
              <a:solidFill>
                <a:srgbClr val="00B050"/>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ID" altLang="en-US" sz="2400" b="0" u="sng" dirty="0">
              <a:solidFill>
                <a:schemeClr val="bg1"/>
              </a:solidFill>
            </a:endParaRPr>
          </a:p>
        </p:txBody>
      </p:sp>
    </p:spTree>
    <p:extLst>
      <p:ext uri="{BB962C8B-B14F-4D97-AF65-F5344CB8AC3E}">
        <p14:creationId xmlns:p14="http://schemas.microsoft.com/office/powerpoint/2010/main" val="239031791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up)">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1530348" y="327441"/>
            <a:ext cx="9131300"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rgbClr val="000000"/>
                </a:solidFill>
              </a:rPr>
              <a:t>Periods of </a:t>
            </a:r>
            <a:r>
              <a:rPr lang="en-US" altLang="en-US" sz="3200" dirty="0">
                <a:solidFill>
                  <a:srgbClr val="E3B86C"/>
                </a:solidFill>
              </a:rPr>
              <a:t>Optimal Trading</a:t>
            </a:r>
            <a:endParaRPr lang="en-ID" altLang="en-US" sz="3200" dirty="0">
              <a:solidFill>
                <a:srgbClr val="E3B86C"/>
              </a:solidFill>
            </a:endParaRPr>
          </a:p>
        </p:txBody>
      </p:sp>
      <p:sp>
        <p:nvSpPr>
          <p:cNvPr id="13" name="Title 22">
            <a:extLst>
              <a:ext uri="{FF2B5EF4-FFF2-40B4-BE49-F238E27FC236}">
                <a16:creationId xmlns:a16="http://schemas.microsoft.com/office/drawing/2014/main" id="{6DD45D08-AEB0-43EB-8D09-4A2B78995BEA}"/>
              </a:ext>
            </a:extLst>
          </p:cNvPr>
          <p:cNvSpPr txBox="1">
            <a:spLocks noChangeArrowheads="1"/>
          </p:cNvSpPr>
          <p:nvPr/>
        </p:nvSpPr>
        <p:spPr bwMode="auto">
          <a:xfrm>
            <a:off x="2679699" y="5799042"/>
            <a:ext cx="6832598"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endParaRPr lang="en-ID" altLang="en-US" sz="2800" dirty="0">
              <a:solidFill>
                <a:srgbClr val="000000"/>
              </a:solidFill>
            </a:endParaRPr>
          </a:p>
        </p:txBody>
      </p:sp>
      <p:pic>
        <p:nvPicPr>
          <p:cNvPr id="3" name="Picture 2" descr="A picture containing chart&#10;&#10;Description automatically generated">
            <a:extLst>
              <a:ext uri="{FF2B5EF4-FFF2-40B4-BE49-F238E27FC236}">
                <a16:creationId xmlns:a16="http://schemas.microsoft.com/office/drawing/2014/main" id="{5CB5B598-1C0F-4C5E-9CFB-95077F57C2D3}"/>
              </a:ext>
            </a:extLst>
          </p:cNvPr>
          <p:cNvPicPr>
            <a:picLocks noChangeAspect="1"/>
          </p:cNvPicPr>
          <p:nvPr/>
        </p:nvPicPr>
        <p:blipFill>
          <a:blip r:embed="rId3"/>
          <a:stretch>
            <a:fillRect/>
          </a:stretch>
        </p:blipFill>
        <p:spPr>
          <a:xfrm>
            <a:off x="540444" y="1048047"/>
            <a:ext cx="11111111" cy="4761905"/>
          </a:xfrm>
          <a:prstGeom prst="rect">
            <a:avLst/>
          </a:prstGeom>
        </p:spPr>
      </p:pic>
    </p:spTree>
    <p:extLst>
      <p:ext uri="{BB962C8B-B14F-4D97-AF65-F5344CB8AC3E}">
        <p14:creationId xmlns:p14="http://schemas.microsoft.com/office/powerpoint/2010/main" val="37056392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nodePh="1">
                                  <p:stCondLst>
                                    <p:cond delay="0"/>
                                  </p:stCondLst>
                                  <p:endCondLst>
                                    <p:cond evt="begin" delay="0">
                                      <p:tn val="9"/>
                                    </p:cond>
                                  </p:end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bed&#10;&#10;Description automatically generated">
            <a:extLst>
              <a:ext uri="{FF2B5EF4-FFF2-40B4-BE49-F238E27FC236}">
                <a16:creationId xmlns:a16="http://schemas.microsoft.com/office/drawing/2014/main" id="{9B84507C-CBFD-4280-B773-31052A9C2D06}"/>
              </a:ext>
            </a:extLst>
          </p:cNvPr>
          <p:cNvPicPr>
            <a:picLocks noChangeAspect="1"/>
          </p:cNvPicPr>
          <p:nvPr/>
        </p:nvPicPr>
        <p:blipFill>
          <a:blip r:embed="rId3"/>
          <a:stretch>
            <a:fillRect/>
          </a:stretch>
        </p:blipFill>
        <p:spPr>
          <a:xfrm rot="5400000">
            <a:off x="2666998" y="-2683510"/>
            <a:ext cx="6858002" cy="12192003"/>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2982916" y="941596"/>
            <a:ext cx="6226166"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chemeClr val="bg1"/>
                </a:solidFill>
              </a:rPr>
              <a:t>What can be </a:t>
            </a:r>
            <a:r>
              <a:rPr lang="en-US" altLang="en-US" sz="3200" dirty="0">
                <a:solidFill>
                  <a:srgbClr val="E3B86C"/>
                </a:solidFill>
              </a:rPr>
              <a:t>improved </a:t>
            </a:r>
            <a:r>
              <a:rPr lang="en-US" altLang="en-US" sz="3200" dirty="0">
                <a:solidFill>
                  <a:schemeClr val="bg1"/>
                </a:solidFill>
              </a:rPr>
              <a:t>on</a:t>
            </a:r>
            <a:r>
              <a:rPr lang="en-US" altLang="en-US" sz="3200" dirty="0">
                <a:solidFill>
                  <a:srgbClr val="E3B86C"/>
                </a:solidFill>
              </a:rPr>
              <a:t> </a:t>
            </a:r>
            <a:r>
              <a:rPr lang="en-US" altLang="en-US" sz="3200" dirty="0">
                <a:solidFill>
                  <a:schemeClr val="bg1"/>
                </a:solidFill>
              </a:rPr>
              <a:t>market strength meter?</a:t>
            </a:r>
            <a:endParaRPr lang="en-ID" altLang="en-US" sz="3200" dirty="0">
              <a:solidFill>
                <a:schemeClr val="bg1"/>
              </a:solidFill>
            </a:endParaRPr>
          </a:p>
        </p:txBody>
      </p:sp>
      <p:sp>
        <p:nvSpPr>
          <p:cNvPr id="15" name="Title 22">
            <a:extLst>
              <a:ext uri="{FF2B5EF4-FFF2-40B4-BE49-F238E27FC236}">
                <a16:creationId xmlns:a16="http://schemas.microsoft.com/office/drawing/2014/main" id="{087BDAB7-FF04-413D-AF50-ED94EA183C1F}"/>
              </a:ext>
            </a:extLst>
          </p:cNvPr>
          <p:cNvSpPr txBox="1">
            <a:spLocks noChangeArrowheads="1"/>
          </p:cNvSpPr>
          <p:nvPr/>
        </p:nvSpPr>
        <p:spPr bwMode="auto">
          <a:xfrm>
            <a:off x="2437250" y="3395432"/>
            <a:ext cx="7317498" cy="1894755"/>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342900" indent="-342900" defTabSz="914400" eaLnBrk="1" hangingPunct="1">
              <a:lnSpc>
                <a:spcPct val="150000"/>
              </a:lnSpc>
              <a:buFont typeface="Arial" panose="020B0604020202020204" pitchFamily="34" charset="0"/>
              <a:buChar char="•"/>
            </a:pPr>
            <a:r>
              <a:rPr lang="en-US" altLang="en-US" sz="2400" dirty="0">
                <a:solidFill>
                  <a:schemeClr val="bg1"/>
                </a:solidFill>
                <a:latin typeface="+mn-lt"/>
              </a:rPr>
              <a:t>Use </a:t>
            </a:r>
            <a:r>
              <a:rPr lang="en-US" altLang="en-US" sz="2400" dirty="0" err="1">
                <a:solidFill>
                  <a:srgbClr val="E3B86C"/>
                </a:solidFill>
                <a:latin typeface="+mn-lt"/>
              </a:rPr>
              <a:t>TradingView</a:t>
            </a:r>
            <a:r>
              <a:rPr lang="en-US" altLang="en-US" sz="2400" dirty="0">
                <a:solidFill>
                  <a:srgbClr val="E3B86C"/>
                </a:solidFill>
                <a:latin typeface="+mn-lt"/>
              </a:rPr>
              <a:t> API </a:t>
            </a:r>
            <a:r>
              <a:rPr lang="en-US" altLang="en-US" sz="2400" dirty="0">
                <a:solidFill>
                  <a:schemeClr val="bg1"/>
                </a:solidFill>
                <a:latin typeface="+mn-lt"/>
              </a:rPr>
              <a:t>to pull data</a:t>
            </a:r>
          </a:p>
          <a:p>
            <a:pPr marL="342900" indent="-342900" defTabSz="914400" eaLnBrk="1" hangingPunct="1">
              <a:lnSpc>
                <a:spcPct val="150000"/>
              </a:lnSpc>
              <a:buFont typeface="Arial" panose="020B0604020202020204" pitchFamily="34" charset="0"/>
              <a:buChar char="•"/>
            </a:pPr>
            <a:r>
              <a:rPr lang="en-US" altLang="en-US" sz="2400" dirty="0">
                <a:solidFill>
                  <a:schemeClr val="bg1"/>
                </a:solidFill>
                <a:latin typeface="+mn-lt"/>
              </a:rPr>
              <a:t>Optimize </a:t>
            </a:r>
            <a:r>
              <a:rPr lang="en-US" altLang="en-US" sz="2400" dirty="0">
                <a:solidFill>
                  <a:srgbClr val="E3B86C"/>
                </a:solidFill>
                <a:latin typeface="+mn-lt"/>
              </a:rPr>
              <a:t>Moving Averages </a:t>
            </a:r>
            <a:r>
              <a:rPr lang="en-US" altLang="en-US" sz="2400" dirty="0">
                <a:solidFill>
                  <a:schemeClr val="bg1"/>
                </a:solidFill>
                <a:latin typeface="+mn-lt"/>
              </a:rPr>
              <a:t>that are specific for each market index</a:t>
            </a:r>
          </a:p>
          <a:p>
            <a:pPr marL="342900" indent="-342900" defTabSz="914400" eaLnBrk="1" hangingPunct="1">
              <a:lnSpc>
                <a:spcPct val="150000"/>
              </a:lnSpc>
              <a:buFont typeface="Arial" panose="020B0604020202020204" pitchFamily="34" charset="0"/>
              <a:buChar char="•"/>
            </a:pPr>
            <a:r>
              <a:rPr lang="en-US" altLang="en-US" sz="2400" dirty="0">
                <a:solidFill>
                  <a:schemeClr val="bg1"/>
                </a:solidFill>
                <a:latin typeface="+mn-lt"/>
              </a:rPr>
              <a:t>Experiment with different </a:t>
            </a:r>
            <a:r>
              <a:rPr lang="en-US" altLang="en-US" sz="2400" dirty="0">
                <a:solidFill>
                  <a:srgbClr val="E3B86C"/>
                </a:solidFill>
                <a:latin typeface="+mn-lt"/>
              </a:rPr>
              <a:t>time frames </a:t>
            </a:r>
            <a:r>
              <a:rPr lang="en-US" altLang="en-US" sz="2400" dirty="0">
                <a:solidFill>
                  <a:schemeClr val="bg1"/>
                </a:solidFill>
                <a:latin typeface="+mn-lt"/>
              </a:rPr>
              <a:t>to see which one works best for each ticker</a:t>
            </a:r>
          </a:p>
          <a:p>
            <a:pPr marL="342900" indent="-342900" defTabSz="914400" eaLnBrk="1" hangingPunct="1">
              <a:lnSpc>
                <a:spcPct val="150000"/>
              </a:lnSpc>
              <a:buFont typeface="Arial" panose="020B0604020202020204" pitchFamily="34" charset="0"/>
              <a:buChar char="•"/>
            </a:pPr>
            <a:r>
              <a:rPr lang="en-US" altLang="en-US" sz="2400" dirty="0">
                <a:solidFill>
                  <a:schemeClr val="bg1"/>
                </a:solidFill>
                <a:latin typeface="+mn-lt"/>
              </a:rPr>
              <a:t>Incorporate </a:t>
            </a:r>
            <a:r>
              <a:rPr lang="en-US" altLang="en-US" sz="2400" dirty="0">
                <a:solidFill>
                  <a:srgbClr val="E3B86C"/>
                </a:solidFill>
                <a:latin typeface="+mn-lt"/>
              </a:rPr>
              <a:t>sentiment data </a:t>
            </a:r>
            <a:r>
              <a:rPr lang="en-US" altLang="en-US" sz="2400" dirty="0">
                <a:solidFill>
                  <a:schemeClr val="bg1"/>
                </a:solidFill>
                <a:latin typeface="+mn-lt"/>
              </a:rPr>
              <a:t>to gain a better understanding of the position of the market</a:t>
            </a:r>
          </a:p>
          <a:p>
            <a:pPr marL="457200" indent="-457200" algn="ctr" defTabSz="914400" eaLnBrk="1" hangingPunct="1">
              <a:buFont typeface="Arial" panose="020B0604020202020204" pitchFamily="34" charset="0"/>
              <a:buChar char="•"/>
            </a:pPr>
            <a:endParaRPr lang="en-US" altLang="en-US" sz="240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marL="457200" indent="-457200" algn="ctr" defTabSz="914400" eaLnBrk="1" hangingPunct="1">
              <a:buFont typeface="Arial" panose="020B0604020202020204" pitchFamily="34" charset="0"/>
              <a:buChar char="•"/>
            </a:pPr>
            <a:endParaRPr lang="en-ID" altLang="en-US" sz="2400" b="0" dirty="0">
              <a:solidFill>
                <a:schemeClr val="bg1"/>
              </a:solidFill>
            </a:endParaRPr>
          </a:p>
        </p:txBody>
      </p:sp>
    </p:spTree>
    <p:extLst>
      <p:ext uri="{BB962C8B-B14F-4D97-AF65-F5344CB8AC3E}">
        <p14:creationId xmlns:p14="http://schemas.microsoft.com/office/powerpoint/2010/main" val="142984242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FD2D06A8-C068-4037-8C75-7D2170F5D4A3}"/>
              </a:ext>
            </a:extLst>
          </p:cNvPr>
          <p:cNvSpPr>
            <a:spLocks noGrp="1" noChangeArrowheads="1"/>
          </p:cNvSpPr>
          <p:nvPr>
            <p:ph type="title"/>
          </p:nvPr>
        </p:nvSpPr>
        <p:spPr bwMode="auto">
          <a:xfrm>
            <a:off x="2245530" y="3050125"/>
            <a:ext cx="7700940" cy="757749"/>
          </a:xfr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rgbClr val="000000"/>
                </a:solidFill>
              </a:rPr>
              <a:t>CRYPTO TWITTER </a:t>
            </a:r>
            <a:r>
              <a:rPr lang="en-US" altLang="en-US" sz="3200" dirty="0">
                <a:solidFill>
                  <a:srgbClr val="E3B86C"/>
                </a:solidFill>
              </a:rPr>
              <a:t>STRATEGY</a:t>
            </a:r>
            <a:endParaRPr lang="en-ID" altLang="en-US" sz="3200" dirty="0">
              <a:solidFill>
                <a:srgbClr val="E3B86C"/>
              </a:solidFill>
            </a:endParaRPr>
          </a:p>
        </p:txBody>
      </p:sp>
      <p:sp>
        <p:nvSpPr>
          <p:cNvPr id="30" name="TextBox 29">
            <a:extLst>
              <a:ext uri="{FF2B5EF4-FFF2-40B4-BE49-F238E27FC236}">
                <a16:creationId xmlns:a16="http://schemas.microsoft.com/office/drawing/2014/main" id="{4FFA0045-A2C2-4A3B-A7BB-FA11F7EB6E10}"/>
              </a:ext>
            </a:extLst>
          </p:cNvPr>
          <p:cNvSpPr txBox="1"/>
          <p:nvPr/>
        </p:nvSpPr>
        <p:spPr>
          <a:xfrm>
            <a:off x="1814513" y="6164263"/>
            <a:ext cx="3149600" cy="246062"/>
          </a:xfrm>
          <a:prstGeom prst="rect">
            <a:avLst/>
          </a:prstGeom>
          <a:noFill/>
        </p:spPr>
        <p:txBody>
          <a:bodyPr>
            <a:spAutoFit/>
          </a:bodyPr>
          <a:lstStyle/>
          <a:p>
            <a:pPr eaLnBrk="1" fontAlgn="auto" hangingPunct="1">
              <a:spcBef>
                <a:spcPts val="0"/>
              </a:spcBef>
              <a:spcAft>
                <a:spcPts val="0"/>
              </a:spcAft>
              <a:defRPr/>
            </a:pPr>
            <a:r>
              <a:rPr lang="en-ID" sz="1000" dirty="0">
                <a:latin typeface="+mn-lt"/>
              </a:rPr>
              <a:t>Data Science &amp; Cryptocurrency Trading</a:t>
            </a:r>
          </a:p>
        </p:txBody>
      </p:sp>
      <p:sp>
        <p:nvSpPr>
          <p:cNvPr id="31" name="Freeform: Shape 30">
            <a:extLst>
              <a:ext uri="{FF2B5EF4-FFF2-40B4-BE49-F238E27FC236}">
                <a16:creationId xmlns:a16="http://schemas.microsoft.com/office/drawing/2014/main" id="{2F10108C-46BC-44F4-AB7D-6E5AF8DB76D7}"/>
              </a:ext>
            </a:extLst>
          </p:cNvPr>
          <p:cNvSpPr>
            <a:spLocks/>
          </p:cNvSpPr>
          <p:nvPr/>
        </p:nvSpPr>
        <p:spPr bwMode="auto">
          <a:xfrm>
            <a:off x="11279188" y="0"/>
            <a:ext cx="912812" cy="249238"/>
          </a:xfrm>
          <a:custGeom>
            <a:avLst/>
            <a:gdLst>
              <a:gd name="T0" fmla="*/ 0 w 3315045"/>
              <a:gd name="T1" fmla="*/ 0 h 2426654"/>
              <a:gd name="T2" fmla="*/ 912812 w 3315045"/>
              <a:gd name="T3" fmla="*/ 0 h 2426654"/>
              <a:gd name="T4" fmla="*/ 912812 w 3315045"/>
              <a:gd name="T5" fmla="*/ 248575 h 2426654"/>
              <a:gd name="T6" fmla="*/ 0 w 3315045"/>
              <a:gd name="T7" fmla="*/ 248575 h 242665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315045" h="2426654">
                <a:moveTo>
                  <a:pt x="0" y="0"/>
                </a:moveTo>
                <a:lnTo>
                  <a:pt x="3315046" y="0"/>
                </a:lnTo>
                <a:lnTo>
                  <a:pt x="3315046" y="2426655"/>
                </a:lnTo>
                <a:lnTo>
                  <a:pt x="0" y="2426655"/>
                </a:lnTo>
                <a:lnTo>
                  <a:pt x="0" y="0"/>
                </a:lnTo>
                <a:close/>
              </a:path>
            </a:pathLst>
          </a:custGeom>
          <a:solidFill>
            <a:srgbClr val="E3B86C"/>
          </a:solidFill>
          <a:ln>
            <a:noFill/>
          </a:ln>
        </p:spPr>
        <p:txBody>
          <a:bodyPr anchor="ctr"/>
          <a:lstStyle/>
          <a:p>
            <a:endParaRPr lang="en-GB"/>
          </a:p>
        </p:txBody>
      </p:sp>
      <p:pic>
        <p:nvPicPr>
          <p:cNvPr id="5" name="Picture 4" descr="Icon&#10;&#10;Description automatically generated with medium confidence">
            <a:extLst>
              <a:ext uri="{FF2B5EF4-FFF2-40B4-BE49-F238E27FC236}">
                <a16:creationId xmlns:a16="http://schemas.microsoft.com/office/drawing/2014/main" id="{AA6CE400-A35C-4787-8D5D-A369BC5CEAFA}"/>
              </a:ext>
            </a:extLst>
          </p:cNvPr>
          <p:cNvPicPr>
            <a:picLocks noChangeAspect="1"/>
          </p:cNvPicPr>
          <p:nvPr/>
        </p:nvPicPr>
        <p:blipFill>
          <a:blip r:embed="rId3"/>
          <a:stretch>
            <a:fillRect/>
          </a:stretch>
        </p:blipFill>
        <p:spPr>
          <a:xfrm>
            <a:off x="391514" y="6139562"/>
            <a:ext cx="1475235" cy="271273"/>
          </a:xfrm>
          <a:prstGeom prst="rect">
            <a:avLst/>
          </a:prstGeom>
        </p:spPr>
      </p:pic>
      <p:sp>
        <p:nvSpPr>
          <p:cNvPr id="7" name="TextBox 6">
            <a:extLst>
              <a:ext uri="{FF2B5EF4-FFF2-40B4-BE49-F238E27FC236}">
                <a16:creationId xmlns:a16="http://schemas.microsoft.com/office/drawing/2014/main" id="{E6296E5B-0A75-4E30-8B19-B2DFE5460D06}"/>
              </a:ext>
            </a:extLst>
          </p:cNvPr>
          <p:cNvSpPr txBox="1"/>
          <p:nvPr/>
        </p:nvSpPr>
        <p:spPr>
          <a:xfrm>
            <a:off x="391514" y="447165"/>
            <a:ext cx="8968386" cy="3477875"/>
          </a:xfrm>
          <a:prstGeom prst="rect">
            <a:avLst/>
          </a:prstGeom>
          <a:noFill/>
        </p:spPr>
        <p:txBody>
          <a:bodyPr wrap="square">
            <a:spAutoFit/>
          </a:bodyPr>
          <a:lstStyle/>
          <a:p>
            <a:r>
              <a:rPr lang="en-US" sz="22000" b="1" dirty="0">
                <a:solidFill>
                  <a:schemeClr val="bg2">
                    <a:lumMod val="85000"/>
                    <a:alpha val="20000"/>
                  </a:schemeClr>
                </a:solidFill>
                <a:latin typeface="+mj-lt"/>
              </a:rPr>
              <a:t>CIGT</a:t>
            </a:r>
            <a:endParaRPr lang="en-US" sz="22000" dirty="0"/>
          </a:p>
        </p:txBody>
      </p:sp>
    </p:spTree>
    <p:extLst>
      <p:ext uri="{BB962C8B-B14F-4D97-AF65-F5344CB8AC3E}">
        <p14:creationId xmlns:p14="http://schemas.microsoft.com/office/powerpoint/2010/main" val="256751264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par>
                          <p:cTn id="12" fill="hold" nodeType="afterGroup">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up)">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 name="Picture 5119" descr="A cityscape at night&#10;&#10;Description automatically generated with low confidence">
            <a:extLst>
              <a:ext uri="{FF2B5EF4-FFF2-40B4-BE49-F238E27FC236}">
                <a16:creationId xmlns:a16="http://schemas.microsoft.com/office/drawing/2014/main" id="{250D25C9-1052-4253-8281-E83B5527C719}"/>
              </a:ext>
            </a:extLst>
          </p:cNvPr>
          <p:cNvPicPr>
            <a:picLocks noChangeAspect="1"/>
          </p:cNvPicPr>
          <p:nvPr/>
        </p:nvPicPr>
        <p:blipFill>
          <a:blip r:embed="rId3"/>
          <a:stretch>
            <a:fillRect/>
          </a:stretch>
        </p:blipFill>
        <p:spPr>
          <a:xfrm>
            <a:off x="-17082" y="0"/>
            <a:ext cx="12192000" cy="6858000"/>
          </a:xfrm>
          <a:prstGeom prst="rect">
            <a:avLst/>
          </a:prstGeom>
        </p:spPr>
      </p:pic>
      <p:sp>
        <p:nvSpPr>
          <p:cNvPr id="62" name="Freeform: Shape 61">
            <a:extLst>
              <a:ext uri="{FF2B5EF4-FFF2-40B4-BE49-F238E27FC236}">
                <a16:creationId xmlns:a16="http://schemas.microsoft.com/office/drawing/2014/main" id="{CF728455-A665-4372-BB92-D2B6EBA5E136}"/>
              </a:ext>
            </a:extLst>
          </p:cNvPr>
          <p:cNvSpPr/>
          <p:nvPr/>
        </p:nvSpPr>
        <p:spPr>
          <a:xfrm>
            <a:off x="-35541" y="-28575"/>
            <a:ext cx="12209082" cy="6858000"/>
          </a:xfrm>
          <a:custGeom>
            <a:avLst/>
            <a:gdLst>
              <a:gd name="connsiteX0" fmla="*/ 0 w 3315045"/>
              <a:gd name="connsiteY0" fmla="*/ 0 h 2426654"/>
              <a:gd name="connsiteX1" fmla="*/ 3315046 w 3315045"/>
              <a:gd name="connsiteY1" fmla="*/ 0 h 2426654"/>
              <a:gd name="connsiteX2" fmla="*/ 3315046 w 3315045"/>
              <a:gd name="connsiteY2" fmla="*/ 2426655 h 2426654"/>
              <a:gd name="connsiteX3" fmla="*/ 0 w 3315045"/>
              <a:gd name="connsiteY3" fmla="*/ 2426655 h 2426654"/>
            </a:gdLst>
            <a:ahLst/>
            <a:cxnLst>
              <a:cxn ang="0">
                <a:pos x="connsiteX0" y="connsiteY0"/>
              </a:cxn>
              <a:cxn ang="0">
                <a:pos x="connsiteX1" y="connsiteY1"/>
              </a:cxn>
              <a:cxn ang="0">
                <a:pos x="connsiteX2" y="connsiteY2"/>
              </a:cxn>
              <a:cxn ang="0">
                <a:pos x="connsiteX3" y="connsiteY3"/>
              </a:cxn>
            </a:cxnLst>
            <a:rect l="l" t="t" r="r" b="b"/>
            <a:pathLst>
              <a:path w="3315045" h="2426654">
                <a:moveTo>
                  <a:pt x="0" y="0"/>
                </a:moveTo>
                <a:lnTo>
                  <a:pt x="3315046" y="0"/>
                </a:lnTo>
                <a:lnTo>
                  <a:pt x="3315046" y="2426655"/>
                </a:lnTo>
                <a:lnTo>
                  <a:pt x="0" y="2426655"/>
                </a:lnTo>
                <a:close/>
              </a:path>
            </a:pathLst>
          </a:custGeom>
          <a:solidFill>
            <a:srgbClr val="000000">
              <a:alpha val="80000"/>
            </a:srgbClr>
          </a:solidFill>
          <a:ln w="19050" cap="flat">
            <a:solidFill>
              <a:schemeClr val="bg1"/>
            </a:solidFill>
            <a:prstDash val="solid"/>
            <a:miter/>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ID" dirty="0"/>
              <a:t>v</a:t>
            </a:r>
          </a:p>
        </p:txBody>
      </p:sp>
      <p:sp>
        <p:nvSpPr>
          <p:cNvPr id="51" name="TextBox 50">
            <a:extLst>
              <a:ext uri="{FF2B5EF4-FFF2-40B4-BE49-F238E27FC236}">
                <a16:creationId xmlns:a16="http://schemas.microsoft.com/office/drawing/2014/main" id="{B6F1E2B3-F692-40A9-AEDD-58F1D4C805F5}"/>
              </a:ext>
            </a:extLst>
          </p:cNvPr>
          <p:cNvSpPr txBox="1"/>
          <p:nvPr/>
        </p:nvSpPr>
        <p:spPr>
          <a:xfrm>
            <a:off x="376244" y="883818"/>
            <a:ext cx="1658260" cy="830997"/>
          </a:xfrm>
          <a:prstGeom prst="rect">
            <a:avLst/>
          </a:prstGeom>
          <a:noFill/>
        </p:spPr>
        <p:txBody>
          <a:bodyPr wrap="square" anchor="ctr">
            <a:spAutoFit/>
          </a:bodyPr>
          <a:lstStyle/>
          <a:p>
            <a:pPr algn="ctr" eaLnBrk="1" fontAlgn="auto" hangingPunct="1">
              <a:spcBef>
                <a:spcPts val="0"/>
              </a:spcBef>
              <a:spcAft>
                <a:spcPts val="0"/>
              </a:spcAft>
              <a:defRPr/>
            </a:pPr>
            <a:r>
              <a:rPr lang="en-US" sz="2400" dirty="0">
                <a:solidFill>
                  <a:schemeClr val="bg2"/>
                </a:solidFill>
                <a:latin typeface="+mj-lt"/>
              </a:rPr>
              <a:t>Python Libraries</a:t>
            </a:r>
            <a:endParaRPr lang="en-ID" sz="2400" dirty="0">
              <a:solidFill>
                <a:schemeClr val="bg2"/>
              </a:solidFill>
              <a:latin typeface="+mj-lt"/>
            </a:endParaRPr>
          </a:p>
        </p:txBody>
      </p:sp>
      <p:sp>
        <p:nvSpPr>
          <p:cNvPr id="52" name="TextBox 51">
            <a:extLst>
              <a:ext uri="{FF2B5EF4-FFF2-40B4-BE49-F238E27FC236}">
                <a16:creationId xmlns:a16="http://schemas.microsoft.com/office/drawing/2014/main" id="{2AC82150-96D2-4CBC-8E57-347875FC04B2}"/>
              </a:ext>
            </a:extLst>
          </p:cNvPr>
          <p:cNvSpPr txBox="1">
            <a:spLocks noChangeArrowheads="1"/>
          </p:cNvSpPr>
          <p:nvPr/>
        </p:nvSpPr>
        <p:spPr bwMode="auto">
          <a:xfrm>
            <a:off x="443695" y="1787605"/>
            <a:ext cx="1523357"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marL="171450" indent="-171450" eaLnBrk="1" hangingPunct="1">
              <a:buFont typeface="Arial" panose="020B0604020202020204" pitchFamily="34" charset="0"/>
              <a:buChar char="•"/>
            </a:pPr>
            <a:r>
              <a:rPr lang="en-US" altLang="en-US" b="1" dirty="0">
                <a:solidFill>
                  <a:schemeClr val="bg2"/>
                </a:solidFill>
              </a:rPr>
              <a:t>Pandas</a:t>
            </a:r>
          </a:p>
          <a:p>
            <a:pPr marL="171450" indent="-171450" eaLnBrk="1" hangingPunct="1">
              <a:buFont typeface="Arial" panose="020B0604020202020204" pitchFamily="34" charset="0"/>
              <a:buChar char="•"/>
            </a:pPr>
            <a:r>
              <a:rPr lang="en-US" altLang="en-US" b="1" dirty="0" err="1">
                <a:solidFill>
                  <a:schemeClr val="bg2"/>
                </a:solidFill>
              </a:rPr>
              <a:t>Twint</a:t>
            </a:r>
            <a:endParaRPr lang="en-US" altLang="en-US" b="1" dirty="0">
              <a:solidFill>
                <a:schemeClr val="bg2"/>
              </a:solidFill>
            </a:endParaRPr>
          </a:p>
          <a:p>
            <a:pPr marL="171450" indent="-171450" eaLnBrk="1" hangingPunct="1">
              <a:buFont typeface="Arial" panose="020B0604020202020204" pitchFamily="34" charset="0"/>
              <a:buChar char="•"/>
            </a:pPr>
            <a:r>
              <a:rPr lang="en-US" altLang="en-US" b="1" dirty="0" err="1">
                <a:solidFill>
                  <a:schemeClr val="bg2"/>
                </a:solidFill>
              </a:rPr>
              <a:t>Pathlib</a:t>
            </a:r>
            <a:endParaRPr lang="en-US" altLang="en-US" b="1" dirty="0">
              <a:solidFill>
                <a:schemeClr val="bg2"/>
              </a:solidFill>
            </a:endParaRPr>
          </a:p>
          <a:p>
            <a:pPr marL="171450" indent="-171450" eaLnBrk="1" hangingPunct="1">
              <a:buFont typeface="Arial" panose="020B0604020202020204" pitchFamily="34" charset="0"/>
              <a:buChar char="•"/>
            </a:pPr>
            <a:r>
              <a:rPr lang="en-US" altLang="en-US" b="1" dirty="0">
                <a:solidFill>
                  <a:schemeClr val="bg2"/>
                </a:solidFill>
              </a:rPr>
              <a:t>NLTK</a:t>
            </a:r>
          </a:p>
          <a:p>
            <a:pPr marL="171450" indent="-171450" eaLnBrk="1" hangingPunct="1">
              <a:buFont typeface="Arial" panose="020B0604020202020204" pitchFamily="34" charset="0"/>
              <a:buChar char="•"/>
            </a:pPr>
            <a:r>
              <a:rPr lang="en-US" altLang="en-US" b="1" dirty="0">
                <a:solidFill>
                  <a:schemeClr val="bg2"/>
                </a:solidFill>
              </a:rPr>
              <a:t>Re</a:t>
            </a:r>
          </a:p>
          <a:p>
            <a:pPr marL="171450" indent="-171450" eaLnBrk="1" hangingPunct="1">
              <a:buFont typeface="Arial" panose="020B0604020202020204" pitchFamily="34" charset="0"/>
              <a:buChar char="•"/>
            </a:pPr>
            <a:r>
              <a:rPr lang="en-US" altLang="en-US" b="1" dirty="0">
                <a:solidFill>
                  <a:schemeClr val="bg2"/>
                </a:solidFill>
              </a:rPr>
              <a:t>Counter</a:t>
            </a:r>
          </a:p>
          <a:p>
            <a:pPr marL="171450" indent="-171450" eaLnBrk="1" hangingPunct="1">
              <a:buFont typeface="Arial" panose="020B0604020202020204" pitchFamily="34" charset="0"/>
              <a:buChar char="•"/>
            </a:pPr>
            <a:endParaRPr lang="en-US" altLang="en-US" sz="1200" dirty="0">
              <a:solidFill>
                <a:schemeClr val="bg2"/>
              </a:solidFill>
            </a:endParaRPr>
          </a:p>
        </p:txBody>
      </p:sp>
      <p:sp>
        <p:nvSpPr>
          <p:cNvPr id="53" name="TextBox 52">
            <a:extLst>
              <a:ext uri="{FF2B5EF4-FFF2-40B4-BE49-F238E27FC236}">
                <a16:creationId xmlns:a16="http://schemas.microsoft.com/office/drawing/2014/main" id="{AF8982A3-2B18-42BD-BDA1-42BDAF51369B}"/>
              </a:ext>
            </a:extLst>
          </p:cNvPr>
          <p:cNvSpPr txBox="1"/>
          <p:nvPr/>
        </p:nvSpPr>
        <p:spPr>
          <a:xfrm>
            <a:off x="406989" y="3911671"/>
            <a:ext cx="1715343" cy="830997"/>
          </a:xfrm>
          <a:prstGeom prst="rect">
            <a:avLst/>
          </a:prstGeom>
          <a:noFill/>
        </p:spPr>
        <p:txBody>
          <a:bodyPr wrap="square" anchor="ctr">
            <a:spAutoFit/>
          </a:bodyPr>
          <a:lstStyle/>
          <a:p>
            <a:pPr algn="ctr" eaLnBrk="1" fontAlgn="auto" hangingPunct="1">
              <a:spcBef>
                <a:spcPts val="0"/>
              </a:spcBef>
              <a:spcAft>
                <a:spcPts val="0"/>
              </a:spcAft>
              <a:defRPr/>
            </a:pPr>
            <a:r>
              <a:rPr lang="en-US" sz="2400" dirty="0">
                <a:solidFill>
                  <a:schemeClr val="bg2"/>
                </a:solidFill>
                <a:latin typeface="+mj-lt"/>
              </a:rPr>
              <a:t>Other Platforms</a:t>
            </a:r>
          </a:p>
        </p:txBody>
      </p:sp>
      <p:sp>
        <p:nvSpPr>
          <p:cNvPr id="55" name="TextBox 54">
            <a:extLst>
              <a:ext uri="{FF2B5EF4-FFF2-40B4-BE49-F238E27FC236}">
                <a16:creationId xmlns:a16="http://schemas.microsoft.com/office/drawing/2014/main" id="{0FB6B890-1A75-465C-B237-FF25B099B86D}"/>
              </a:ext>
            </a:extLst>
          </p:cNvPr>
          <p:cNvSpPr txBox="1">
            <a:spLocks noChangeArrowheads="1"/>
          </p:cNvSpPr>
          <p:nvPr/>
        </p:nvSpPr>
        <p:spPr bwMode="auto">
          <a:xfrm>
            <a:off x="212087" y="4927742"/>
            <a:ext cx="1836745"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marL="171450" indent="-171450" eaLnBrk="1" hangingPunct="1">
              <a:buFont typeface="Arial" panose="020B0604020202020204" pitchFamily="34" charset="0"/>
              <a:buChar char="•"/>
            </a:pPr>
            <a:r>
              <a:rPr lang="en-US" altLang="en-US" b="1" dirty="0" err="1">
                <a:solidFill>
                  <a:schemeClr val="bg2"/>
                </a:solidFill>
              </a:rPr>
              <a:t>TradingView</a:t>
            </a:r>
            <a:endParaRPr lang="en-US" altLang="en-US" b="1" dirty="0">
              <a:solidFill>
                <a:schemeClr val="bg2"/>
              </a:solidFill>
            </a:endParaRPr>
          </a:p>
          <a:p>
            <a:pPr marL="171450" indent="-171450" eaLnBrk="1" hangingPunct="1">
              <a:buFont typeface="Arial" panose="020B0604020202020204" pitchFamily="34" charset="0"/>
              <a:buChar char="•"/>
            </a:pPr>
            <a:r>
              <a:rPr lang="en-US" altLang="en-US" sz="1600" b="1" dirty="0">
                <a:solidFill>
                  <a:schemeClr val="bg2"/>
                </a:solidFill>
              </a:rPr>
              <a:t>Twitter</a:t>
            </a:r>
          </a:p>
          <a:p>
            <a:pPr marL="171450" indent="-171450" eaLnBrk="1" hangingPunct="1">
              <a:buFont typeface="Arial" panose="020B0604020202020204" pitchFamily="34" charset="0"/>
              <a:buChar char="•"/>
            </a:pPr>
            <a:endParaRPr lang="en-US" altLang="en-US" sz="1600" dirty="0">
              <a:solidFill>
                <a:schemeClr val="bg2"/>
              </a:solidFill>
            </a:endParaRPr>
          </a:p>
          <a:p>
            <a:pPr marL="171450" indent="-171450" eaLnBrk="1" hangingPunct="1">
              <a:buFont typeface="Arial" panose="020B0604020202020204" pitchFamily="34" charset="0"/>
              <a:buChar char="•"/>
            </a:pPr>
            <a:endParaRPr lang="en-US" altLang="en-US" sz="1200" dirty="0">
              <a:solidFill>
                <a:schemeClr val="bg2"/>
              </a:solidFill>
            </a:endParaRPr>
          </a:p>
        </p:txBody>
      </p:sp>
      <p:cxnSp>
        <p:nvCxnSpPr>
          <p:cNvPr id="5126" name="Straight Connector 5125">
            <a:extLst>
              <a:ext uri="{FF2B5EF4-FFF2-40B4-BE49-F238E27FC236}">
                <a16:creationId xmlns:a16="http://schemas.microsoft.com/office/drawing/2014/main" id="{A7083399-36C1-4355-BB48-7816D4631AFB}"/>
              </a:ext>
            </a:extLst>
          </p:cNvPr>
          <p:cNvCxnSpPr/>
          <p:nvPr/>
        </p:nvCxnSpPr>
        <p:spPr>
          <a:xfrm>
            <a:off x="2427830" y="647700"/>
            <a:ext cx="0" cy="550545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2997200" y="957066"/>
            <a:ext cx="8724899"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chemeClr val="bg1"/>
                </a:solidFill>
              </a:rPr>
              <a:t>Why are </a:t>
            </a:r>
            <a:r>
              <a:rPr lang="en-US" altLang="en-US" dirty="0">
                <a:solidFill>
                  <a:srgbClr val="E3B86C"/>
                </a:solidFill>
              </a:rPr>
              <a:t>tweets</a:t>
            </a:r>
            <a:r>
              <a:rPr lang="en-US" altLang="en-US" sz="3200" dirty="0">
                <a:solidFill>
                  <a:schemeClr val="bg1"/>
                </a:solidFill>
              </a:rPr>
              <a:t> important in influencing trading decisions &amp; how to incorporate them into a </a:t>
            </a:r>
            <a:r>
              <a:rPr lang="en-US" altLang="en-US" sz="3200" dirty="0">
                <a:solidFill>
                  <a:srgbClr val="E3B86C"/>
                </a:solidFill>
              </a:rPr>
              <a:t>trading</a:t>
            </a:r>
            <a:r>
              <a:rPr lang="en-US" altLang="en-US" sz="3200" dirty="0">
                <a:solidFill>
                  <a:srgbClr val="C00000"/>
                </a:solidFill>
              </a:rPr>
              <a:t> </a:t>
            </a:r>
            <a:r>
              <a:rPr lang="en-US" altLang="en-US" sz="3200" dirty="0">
                <a:solidFill>
                  <a:srgbClr val="E3B86C"/>
                </a:solidFill>
              </a:rPr>
              <a:t>strategy</a:t>
            </a:r>
            <a:r>
              <a:rPr lang="en-US" altLang="en-US" sz="3200" dirty="0">
                <a:solidFill>
                  <a:schemeClr val="bg1"/>
                </a:solidFill>
              </a:rPr>
              <a:t>?</a:t>
            </a:r>
            <a:endParaRPr lang="en-ID" altLang="en-US" sz="3200" dirty="0">
              <a:solidFill>
                <a:schemeClr val="bg1"/>
              </a:solidFill>
            </a:endParaRPr>
          </a:p>
        </p:txBody>
      </p:sp>
      <p:sp>
        <p:nvSpPr>
          <p:cNvPr id="72" name="Title 22">
            <a:extLst>
              <a:ext uri="{FF2B5EF4-FFF2-40B4-BE49-F238E27FC236}">
                <a16:creationId xmlns:a16="http://schemas.microsoft.com/office/drawing/2014/main" id="{3144906B-35DE-4FEF-95D1-D814D3113181}"/>
              </a:ext>
            </a:extLst>
          </p:cNvPr>
          <p:cNvSpPr txBox="1">
            <a:spLocks noChangeArrowheads="1"/>
          </p:cNvSpPr>
          <p:nvPr/>
        </p:nvSpPr>
        <p:spPr bwMode="auto">
          <a:xfrm>
            <a:off x="3136900" y="4327169"/>
            <a:ext cx="8420097"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457200" indent="-457200" defTabSz="914400" eaLnBrk="1" hangingPunct="1">
              <a:buFont typeface="Arial" panose="020B0604020202020204" pitchFamily="34" charset="0"/>
              <a:buChar char="•"/>
            </a:pPr>
            <a:r>
              <a:rPr lang="en-US" altLang="en-US" sz="2000" b="0" dirty="0">
                <a:solidFill>
                  <a:schemeClr val="bg1"/>
                </a:solidFill>
              </a:rPr>
              <a:t>Cryptocurrency projects may post about important events to their users or fanbase</a:t>
            </a:r>
          </a:p>
          <a:p>
            <a:pPr marL="457200" indent="-457200" defTabSz="914400" eaLnBrk="1" hangingPunct="1">
              <a:buFont typeface="Arial" panose="020B0604020202020204" pitchFamily="34" charset="0"/>
              <a:buChar char="•"/>
            </a:pPr>
            <a:endParaRPr lang="en-US" altLang="en-US" sz="2000" b="0" dirty="0">
              <a:solidFill>
                <a:schemeClr val="bg1"/>
              </a:solidFill>
            </a:endParaRPr>
          </a:p>
          <a:p>
            <a:pPr marL="457200" indent="-457200" defTabSz="914400" eaLnBrk="1" hangingPunct="1">
              <a:buFont typeface="Arial" panose="020B0604020202020204" pitchFamily="34" charset="0"/>
              <a:buChar char="•"/>
            </a:pPr>
            <a:r>
              <a:rPr lang="en-US" altLang="en-US" sz="2000" b="0" dirty="0">
                <a:solidFill>
                  <a:schemeClr val="bg1"/>
                </a:solidFill>
              </a:rPr>
              <a:t>Crypto fans FOMO into a crypto based on significant tweets </a:t>
            </a:r>
          </a:p>
          <a:p>
            <a:pPr marL="457200" indent="-457200" defTabSz="914400" eaLnBrk="1" hangingPunct="1">
              <a:buFont typeface="Arial" panose="020B0604020202020204" pitchFamily="34" charset="0"/>
              <a:buChar char="•"/>
            </a:pPr>
            <a:endParaRPr lang="en-US" altLang="en-US" sz="2000" b="0" dirty="0">
              <a:solidFill>
                <a:schemeClr val="bg1"/>
              </a:solidFill>
            </a:endParaRPr>
          </a:p>
          <a:p>
            <a:pPr marL="457200" indent="-457200" defTabSz="914400" eaLnBrk="1" hangingPunct="1">
              <a:buFont typeface="Arial" panose="020B0604020202020204" pitchFamily="34" charset="0"/>
              <a:buChar char="•"/>
            </a:pPr>
            <a:r>
              <a:rPr lang="en-US" altLang="en-US" sz="2000" b="0" dirty="0">
                <a:solidFill>
                  <a:schemeClr val="bg1"/>
                </a:solidFill>
              </a:rPr>
              <a:t>Experienced traders frontload news events that will happen in the future </a:t>
            </a:r>
          </a:p>
          <a:p>
            <a:pPr marL="457200" indent="-457200" defTabSz="914400" eaLnBrk="1" hangingPunct="1">
              <a:buFont typeface="Arial" panose="020B0604020202020204" pitchFamily="34" charset="0"/>
              <a:buChar char="•"/>
            </a:pPr>
            <a:endParaRPr lang="en-US" altLang="en-US" sz="2000" b="0" dirty="0">
              <a:solidFill>
                <a:schemeClr val="bg1"/>
              </a:solidFill>
            </a:endParaRPr>
          </a:p>
          <a:p>
            <a:pPr marL="457200" indent="-457200" defTabSz="914400" eaLnBrk="1" hangingPunct="1">
              <a:buFont typeface="Arial" panose="020B0604020202020204" pitchFamily="34" charset="0"/>
              <a:buChar char="•"/>
            </a:pPr>
            <a:r>
              <a:rPr lang="en-US" altLang="en-US" sz="2000" b="0" dirty="0">
                <a:solidFill>
                  <a:schemeClr val="bg1"/>
                </a:solidFill>
              </a:rPr>
              <a:t>Can increase the chances of successful trade when applying technical analysis</a:t>
            </a: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marL="457200" indent="-457200" algn="ctr" defTabSz="914400" eaLnBrk="1" hangingPunct="1">
              <a:buFont typeface="Arial" panose="020B0604020202020204" pitchFamily="34" charset="0"/>
              <a:buChar char="•"/>
            </a:pPr>
            <a:endParaRPr lang="en-ID" altLang="en-US" sz="2400" b="0" dirty="0">
              <a:solidFill>
                <a:schemeClr val="bg1"/>
              </a:solidFill>
            </a:endParaRPr>
          </a:p>
        </p:txBody>
      </p:sp>
    </p:spTree>
    <p:extLst>
      <p:ext uri="{BB962C8B-B14F-4D97-AF65-F5344CB8AC3E}">
        <p14:creationId xmlns:p14="http://schemas.microsoft.com/office/powerpoint/2010/main" val="62031640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2"/>
                                        </p:tgtEl>
                                        <p:attrNameLst>
                                          <p:attrName>style.visibility</p:attrName>
                                        </p:attrNameLst>
                                      </p:cBhvr>
                                      <p:to>
                                        <p:strVal val="visible"/>
                                      </p:to>
                                    </p:set>
                                    <p:animEffect transition="in" filter="wipe(left)">
                                      <p:cBhvr>
                                        <p:cTn id="10" dur="500"/>
                                        <p:tgtEl>
                                          <p:spTgt spid="52"/>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wipe(left)">
                                      <p:cBhvr>
                                        <p:cTn id="14" dur="500"/>
                                        <p:tgtEl>
                                          <p:spTgt spid="53"/>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wipe(left)">
                                      <p:cBhvr>
                                        <p:cTn id="17" dur="500"/>
                                        <p:tgtEl>
                                          <p:spTgt spid="55"/>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fade">
                                      <p:cBhvr>
                                        <p:cTn id="21" dur="500"/>
                                        <p:tgtEl>
                                          <p:spTgt spid="62"/>
                                        </p:tgtEl>
                                      </p:cBhvr>
                                    </p:animEffect>
                                  </p:childTnLst>
                                </p:cTn>
                              </p:par>
                            </p:childTnLst>
                          </p:cTn>
                        </p:par>
                        <p:par>
                          <p:cTn id="22" fill="hold">
                            <p:stCondLst>
                              <p:cond delay="1500"/>
                            </p:stCondLst>
                            <p:childTnLst>
                              <p:par>
                                <p:cTn id="23" presetID="22" presetClass="entr" presetSubtype="1" fill="hold" grpId="0" nodeType="afterEffect">
                                  <p:stCondLst>
                                    <p:cond delay="0"/>
                                  </p:stCondLst>
                                  <p:childTnLst>
                                    <p:set>
                                      <p:cBhvr>
                                        <p:cTn id="24" dur="1" fill="hold">
                                          <p:stCondLst>
                                            <p:cond delay="0"/>
                                          </p:stCondLst>
                                        </p:cTn>
                                        <p:tgtEl>
                                          <p:spTgt spid="71"/>
                                        </p:tgtEl>
                                        <p:attrNameLst>
                                          <p:attrName>style.visibility</p:attrName>
                                        </p:attrNameLst>
                                      </p:cBhvr>
                                      <p:to>
                                        <p:strVal val="visible"/>
                                      </p:to>
                                    </p:set>
                                    <p:animEffect transition="in" filter="wipe(up)">
                                      <p:cBhvr>
                                        <p:cTn id="25" dur="500"/>
                                        <p:tgtEl>
                                          <p:spTgt spid="71"/>
                                        </p:tgtEl>
                                      </p:cBhvr>
                                    </p:animEffect>
                                  </p:childTnLst>
                                </p:cTn>
                              </p:par>
                            </p:childTnLst>
                          </p:cTn>
                        </p:par>
                        <p:par>
                          <p:cTn id="26" fill="hold">
                            <p:stCondLst>
                              <p:cond delay="2000"/>
                            </p:stCondLst>
                            <p:childTnLst>
                              <p:par>
                                <p:cTn id="27" presetID="22" presetClass="entr" presetSubtype="1" fill="hold" grpId="0" nodeType="afterEffect">
                                  <p:stCondLst>
                                    <p:cond delay="0"/>
                                  </p:stCondLst>
                                  <p:childTnLst>
                                    <p:set>
                                      <p:cBhvr>
                                        <p:cTn id="28" dur="1" fill="hold">
                                          <p:stCondLst>
                                            <p:cond delay="0"/>
                                          </p:stCondLst>
                                        </p:cTn>
                                        <p:tgtEl>
                                          <p:spTgt spid="72"/>
                                        </p:tgtEl>
                                        <p:attrNameLst>
                                          <p:attrName>style.visibility</p:attrName>
                                        </p:attrNameLst>
                                      </p:cBhvr>
                                      <p:to>
                                        <p:strVal val="visible"/>
                                      </p:to>
                                    </p:set>
                                    <p:animEffect transition="in" filter="wipe(up)">
                                      <p:cBhvr>
                                        <p:cTn id="29"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p:bldP spid="55" grpId="0"/>
      <p:bldP spid="71" grpId="0"/>
      <p:bldP spid="7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bed&#10;&#10;Description automatically generated">
            <a:extLst>
              <a:ext uri="{FF2B5EF4-FFF2-40B4-BE49-F238E27FC236}">
                <a16:creationId xmlns:a16="http://schemas.microsoft.com/office/drawing/2014/main" id="{9B84507C-CBFD-4280-B773-31052A9C2D06}"/>
              </a:ext>
            </a:extLst>
          </p:cNvPr>
          <p:cNvPicPr>
            <a:picLocks noChangeAspect="1"/>
          </p:cNvPicPr>
          <p:nvPr/>
        </p:nvPicPr>
        <p:blipFill>
          <a:blip r:embed="rId3"/>
          <a:stretch>
            <a:fillRect/>
          </a:stretch>
        </p:blipFill>
        <p:spPr>
          <a:xfrm rot="5400000">
            <a:off x="2667002" y="-2667000"/>
            <a:ext cx="6858002" cy="12192003"/>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1905000" y="478199"/>
            <a:ext cx="8318500"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chemeClr val="bg1"/>
                </a:solidFill>
              </a:rPr>
              <a:t>How does the Crypto Twitter </a:t>
            </a:r>
            <a:r>
              <a:rPr lang="en-US" altLang="en-US" sz="3200" dirty="0">
                <a:solidFill>
                  <a:srgbClr val="E3B86C"/>
                </a:solidFill>
              </a:rPr>
              <a:t>Strategy</a:t>
            </a:r>
            <a:r>
              <a:rPr lang="en-US" altLang="en-US" sz="3200" dirty="0">
                <a:solidFill>
                  <a:srgbClr val="FF0000"/>
                </a:solidFill>
              </a:rPr>
              <a:t> </a:t>
            </a:r>
            <a:r>
              <a:rPr lang="en-US" altLang="en-US" sz="3200" dirty="0">
                <a:solidFill>
                  <a:schemeClr val="bg1"/>
                </a:solidFill>
              </a:rPr>
              <a:t>work?</a:t>
            </a:r>
            <a:endParaRPr lang="en-ID" altLang="en-US" sz="3200" dirty="0">
              <a:solidFill>
                <a:schemeClr val="bg1"/>
              </a:solidFill>
            </a:endParaRPr>
          </a:p>
        </p:txBody>
      </p:sp>
      <p:sp>
        <p:nvSpPr>
          <p:cNvPr id="72" name="Title 22">
            <a:extLst>
              <a:ext uri="{FF2B5EF4-FFF2-40B4-BE49-F238E27FC236}">
                <a16:creationId xmlns:a16="http://schemas.microsoft.com/office/drawing/2014/main" id="{3144906B-35DE-4FEF-95D1-D814D3113181}"/>
              </a:ext>
            </a:extLst>
          </p:cNvPr>
          <p:cNvSpPr txBox="1">
            <a:spLocks noChangeArrowheads="1"/>
          </p:cNvSpPr>
          <p:nvPr/>
        </p:nvSpPr>
        <p:spPr bwMode="auto">
          <a:xfrm>
            <a:off x="1181100" y="1701800"/>
            <a:ext cx="12026900" cy="1065398"/>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457200" indent="-457200" defTabSz="914400" eaLnBrk="1" hangingPunct="1">
              <a:buFont typeface="Arial" panose="020B0604020202020204" pitchFamily="34" charset="0"/>
              <a:buChar char="•"/>
            </a:pPr>
            <a:endParaRPr lang="en-US" altLang="en-US" sz="20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ID" altLang="en-US" sz="2400" b="0" u="sng" dirty="0">
              <a:solidFill>
                <a:schemeClr val="bg1"/>
              </a:solidFill>
            </a:endParaRPr>
          </a:p>
        </p:txBody>
      </p:sp>
      <p:sp>
        <p:nvSpPr>
          <p:cNvPr id="15" name="Title 22">
            <a:extLst>
              <a:ext uri="{FF2B5EF4-FFF2-40B4-BE49-F238E27FC236}">
                <a16:creationId xmlns:a16="http://schemas.microsoft.com/office/drawing/2014/main" id="{087BDAB7-FF04-413D-AF50-ED94EA183C1F}"/>
              </a:ext>
            </a:extLst>
          </p:cNvPr>
          <p:cNvSpPr txBox="1">
            <a:spLocks noChangeArrowheads="1"/>
          </p:cNvSpPr>
          <p:nvPr/>
        </p:nvSpPr>
        <p:spPr bwMode="auto">
          <a:xfrm>
            <a:off x="1181100" y="3521620"/>
            <a:ext cx="10119187" cy="1894755"/>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342900" indent="-342900" defTabSz="914400" eaLnBrk="1" hangingPunct="1">
              <a:lnSpc>
                <a:spcPct val="150000"/>
              </a:lnSpc>
              <a:buFont typeface="Arial" panose="020B0604020202020204" pitchFamily="34" charset="0"/>
              <a:buChar char="•"/>
            </a:pPr>
            <a:r>
              <a:rPr lang="en-US" altLang="en-US" sz="2400" dirty="0">
                <a:solidFill>
                  <a:schemeClr val="bg1"/>
                </a:solidFill>
                <a:latin typeface="+mn-lt"/>
              </a:rPr>
              <a:t>Coins on the </a:t>
            </a:r>
            <a:r>
              <a:rPr lang="en-US" altLang="en-US" sz="2400" dirty="0" err="1">
                <a:solidFill>
                  <a:srgbClr val="E3B86C"/>
                </a:solidFill>
                <a:latin typeface="+mn-lt"/>
              </a:rPr>
              <a:t>KuCoin</a:t>
            </a:r>
            <a:r>
              <a:rPr lang="en-US" altLang="en-US" sz="2400" dirty="0">
                <a:solidFill>
                  <a:srgbClr val="E3B86C"/>
                </a:solidFill>
                <a:latin typeface="+mn-lt"/>
              </a:rPr>
              <a:t> Exchange </a:t>
            </a:r>
            <a:r>
              <a:rPr lang="en-US" altLang="en-US" sz="2400" dirty="0">
                <a:solidFill>
                  <a:schemeClr val="bg1"/>
                </a:solidFill>
                <a:latin typeface="+mn-lt"/>
              </a:rPr>
              <a:t>only</a:t>
            </a:r>
          </a:p>
          <a:p>
            <a:pPr marL="342900" indent="-342900" defTabSz="914400" eaLnBrk="1" hangingPunct="1">
              <a:lnSpc>
                <a:spcPct val="150000"/>
              </a:lnSpc>
              <a:buFont typeface="Arial" panose="020B0604020202020204" pitchFamily="34" charset="0"/>
              <a:buChar char="•"/>
            </a:pPr>
            <a:r>
              <a:rPr lang="en-US" altLang="en-US" sz="2400" dirty="0">
                <a:solidFill>
                  <a:schemeClr val="bg1"/>
                </a:solidFill>
                <a:latin typeface="+mn-lt"/>
              </a:rPr>
              <a:t>over </a:t>
            </a:r>
            <a:r>
              <a:rPr lang="en-US" altLang="en-US" sz="2400" dirty="0">
                <a:solidFill>
                  <a:srgbClr val="E3B86C"/>
                </a:solidFill>
                <a:latin typeface="+mn-lt"/>
              </a:rPr>
              <a:t>370 currencies </a:t>
            </a:r>
            <a:r>
              <a:rPr lang="en-US" altLang="en-US" sz="2400" dirty="0">
                <a:solidFill>
                  <a:schemeClr val="bg1"/>
                </a:solidFill>
                <a:latin typeface="+mn-lt"/>
              </a:rPr>
              <a:t>are scraped for their tweet content</a:t>
            </a:r>
          </a:p>
          <a:p>
            <a:pPr marL="342900" indent="-342900" defTabSz="914400" eaLnBrk="1" hangingPunct="1">
              <a:lnSpc>
                <a:spcPct val="150000"/>
              </a:lnSpc>
              <a:buFont typeface="Arial" panose="020B0604020202020204" pitchFamily="34" charset="0"/>
              <a:buChar char="•"/>
            </a:pPr>
            <a:r>
              <a:rPr lang="en-US" altLang="en-US" sz="2400" dirty="0">
                <a:solidFill>
                  <a:schemeClr val="bg1"/>
                </a:solidFill>
                <a:latin typeface="+mn-lt"/>
              </a:rPr>
              <a:t>That data is then processed and filtered </a:t>
            </a:r>
          </a:p>
          <a:p>
            <a:pPr marL="342900" indent="-342900" defTabSz="914400" eaLnBrk="1" hangingPunct="1">
              <a:lnSpc>
                <a:spcPct val="150000"/>
              </a:lnSpc>
              <a:buFont typeface="Arial" panose="020B0604020202020204" pitchFamily="34" charset="0"/>
              <a:buChar char="•"/>
            </a:pPr>
            <a:r>
              <a:rPr lang="en-US" altLang="en-US" sz="2400" dirty="0">
                <a:solidFill>
                  <a:schemeClr val="bg1"/>
                </a:solidFill>
                <a:latin typeface="+mn-lt"/>
              </a:rPr>
              <a:t>A list of tweets is generated that can be manually looked over and researched</a:t>
            </a:r>
          </a:p>
          <a:p>
            <a:pPr marL="342900" indent="-342900" defTabSz="914400" eaLnBrk="1" hangingPunct="1">
              <a:lnSpc>
                <a:spcPct val="150000"/>
              </a:lnSpc>
              <a:buFont typeface="Arial" panose="020B0604020202020204" pitchFamily="34" charset="0"/>
              <a:buChar char="•"/>
            </a:pPr>
            <a:r>
              <a:rPr lang="en-US" altLang="en-US" sz="2400" dirty="0">
                <a:solidFill>
                  <a:schemeClr val="bg1"/>
                </a:solidFill>
                <a:latin typeface="+mn-lt"/>
              </a:rPr>
              <a:t>If coin has </a:t>
            </a:r>
            <a:r>
              <a:rPr lang="en-US" altLang="en-US" sz="2400" dirty="0">
                <a:solidFill>
                  <a:srgbClr val="E3B86C"/>
                </a:solidFill>
                <a:latin typeface="+mn-lt"/>
              </a:rPr>
              <a:t>significant news</a:t>
            </a:r>
            <a:r>
              <a:rPr lang="en-US" altLang="en-US" sz="2400" dirty="0">
                <a:solidFill>
                  <a:schemeClr val="bg1"/>
                </a:solidFill>
                <a:latin typeface="+mn-lt"/>
              </a:rPr>
              <a:t>, then a trade can be made based on the current </a:t>
            </a:r>
            <a:r>
              <a:rPr lang="en-US" altLang="en-US" sz="2400" dirty="0">
                <a:solidFill>
                  <a:srgbClr val="E3B86C"/>
                </a:solidFill>
                <a:latin typeface="+mn-lt"/>
              </a:rPr>
              <a:t>technical analysis </a:t>
            </a:r>
            <a:r>
              <a:rPr lang="en-US" altLang="en-US" sz="2400" dirty="0">
                <a:solidFill>
                  <a:schemeClr val="bg1"/>
                </a:solidFill>
                <a:latin typeface="+mn-lt"/>
              </a:rPr>
              <a:t>of that crypto project</a:t>
            </a:r>
          </a:p>
          <a:p>
            <a:pPr marL="342900" indent="-342900" defTabSz="914400" eaLnBrk="1" hangingPunct="1">
              <a:lnSpc>
                <a:spcPct val="150000"/>
              </a:lnSpc>
              <a:buFont typeface="Arial" panose="020B0604020202020204" pitchFamily="34" charset="0"/>
              <a:buChar char="•"/>
            </a:pPr>
            <a:endParaRPr lang="en-US" altLang="en-US" sz="1600" b="0" dirty="0">
              <a:solidFill>
                <a:schemeClr val="bg1"/>
              </a:solidFill>
              <a:latin typeface="+mn-lt"/>
            </a:endParaRPr>
          </a:p>
          <a:p>
            <a:pPr marL="342900" indent="-342900" defTabSz="914400" eaLnBrk="1" hangingPunct="1">
              <a:lnSpc>
                <a:spcPct val="150000"/>
              </a:lnSpc>
              <a:buFont typeface="Arial" panose="020B0604020202020204" pitchFamily="34" charset="0"/>
              <a:buChar char="•"/>
            </a:pPr>
            <a:endParaRPr lang="en-US" altLang="en-US" sz="1600" b="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marL="457200" indent="-457200" algn="ctr" defTabSz="914400" eaLnBrk="1" hangingPunct="1">
              <a:buFont typeface="Arial" panose="020B0604020202020204" pitchFamily="34" charset="0"/>
              <a:buChar char="•"/>
            </a:pPr>
            <a:endParaRPr lang="en-ID" altLang="en-US" sz="2400" b="0" dirty="0">
              <a:solidFill>
                <a:schemeClr val="bg1"/>
              </a:solidFill>
            </a:endParaRPr>
          </a:p>
        </p:txBody>
      </p:sp>
    </p:spTree>
    <p:extLst>
      <p:ext uri="{BB962C8B-B14F-4D97-AF65-F5344CB8AC3E}">
        <p14:creationId xmlns:p14="http://schemas.microsoft.com/office/powerpoint/2010/main" val="348110898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nodePh="1">
                                  <p:stCondLst>
                                    <p:cond delay="0"/>
                                  </p:stCondLst>
                                  <p:endCondLst>
                                    <p:cond evt="begin" delay="0">
                                      <p:tn val="9"/>
                                    </p:cond>
                                  </p:endCondLst>
                                  <p:childTnLst>
                                    <p:set>
                                      <p:cBhvr>
                                        <p:cTn id="10" dur="1" fill="hold">
                                          <p:stCondLst>
                                            <p:cond delay="0"/>
                                          </p:stCondLst>
                                        </p:cTn>
                                        <p:tgtEl>
                                          <p:spTgt spid="72"/>
                                        </p:tgtEl>
                                        <p:attrNameLst>
                                          <p:attrName>style.visibility</p:attrName>
                                        </p:attrNameLst>
                                      </p:cBhvr>
                                      <p:to>
                                        <p:strVal val="visible"/>
                                      </p:to>
                                    </p:set>
                                    <p:animEffect transition="in" filter="wipe(up)">
                                      <p:cBhvr>
                                        <p:cTn id="11" dur="500"/>
                                        <p:tgtEl>
                                          <p:spTgt spid="7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up)">
                                      <p:cBhvr>
                                        <p:cTn id="1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picture containing dark, night, night sky&#10;&#10;Description automatically generated">
            <a:extLst>
              <a:ext uri="{FF2B5EF4-FFF2-40B4-BE49-F238E27FC236}">
                <a16:creationId xmlns:a16="http://schemas.microsoft.com/office/drawing/2014/main" id="{5073AA68-33AB-40F4-A7B7-B91921EFE6D8}"/>
              </a:ext>
            </a:extLst>
          </p:cNvPr>
          <p:cNvPicPr>
            <a:picLocks noChangeAspect="1"/>
          </p:cNvPicPr>
          <p:nvPr/>
        </p:nvPicPr>
        <p:blipFill rotWithShape="1">
          <a:blip r:embed="rId3"/>
          <a:srcRect l="-9259" r="-9259"/>
          <a:stretch/>
        </p:blipFill>
        <p:spPr>
          <a:xfrm rot="5400000">
            <a:off x="2032000" y="-2667001"/>
            <a:ext cx="8128000" cy="12192000"/>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1849185" y="608885"/>
            <a:ext cx="8493626"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5400" dirty="0">
                <a:solidFill>
                  <a:schemeClr val="bg1"/>
                </a:solidFill>
              </a:rPr>
              <a:t>What am I </a:t>
            </a:r>
            <a:r>
              <a:rPr lang="en-US" altLang="en-US" sz="5400" dirty="0">
                <a:solidFill>
                  <a:srgbClr val="E3B86C"/>
                </a:solidFill>
              </a:rPr>
              <a:t>looking</a:t>
            </a:r>
            <a:r>
              <a:rPr lang="en-US" altLang="en-US" sz="5400" dirty="0">
                <a:solidFill>
                  <a:schemeClr val="bg1"/>
                </a:solidFill>
              </a:rPr>
              <a:t> for? </a:t>
            </a:r>
            <a:endParaRPr lang="en-ID" altLang="en-US" sz="5400" dirty="0">
              <a:solidFill>
                <a:schemeClr val="bg1"/>
              </a:solidFill>
            </a:endParaRPr>
          </a:p>
        </p:txBody>
      </p:sp>
      <p:sp>
        <p:nvSpPr>
          <p:cNvPr id="23" name="Title 22">
            <a:extLst>
              <a:ext uri="{FF2B5EF4-FFF2-40B4-BE49-F238E27FC236}">
                <a16:creationId xmlns:a16="http://schemas.microsoft.com/office/drawing/2014/main" id="{2BB6A0E9-9ABD-4181-BA26-AFEE97D45FBB}"/>
              </a:ext>
            </a:extLst>
          </p:cNvPr>
          <p:cNvSpPr txBox="1">
            <a:spLocks noChangeArrowheads="1"/>
          </p:cNvSpPr>
          <p:nvPr/>
        </p:nvSpPr>
        <p:spPr bwMode="auto">
          <a:xfrm>
            <a:off x="5823284" y="4069178"/>
            <a:ext cx="5851026"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defTabSz="914400" eaLnBrk="1" hangingPunct="1"/>
            <a:endParaRPr lang="en-US" altLang="en-US" sz="5400" b="0" dirty="0">
              <a:solidFill>
                <a:schemeClr val="bg1"/>
              </a:solidFill>
            </a:endParaRPr>
          </a:p>
          <a:p>
            <a:pPr marL="571500" indent="-571500" defTabSz="914400" eaLnBrk="1" hangingPunct="1">
              <a:buFont typeface="Arial" panose="020B0604020202020204" pitchFamily="34" charset="0"/>
              <a:buChar char="•"/>
            </a:pPr>
            <a:r>
              <a:rPr lang="en-US" altLang="en-US" b="0" dirty="0">
                <a:solidFill>
                  <a:schemeClr val="bg1"/>
                </a:solidFill>
              </a:rPr>
              <a:t>Roadmap Updates</a:t>
            </a:r>
          </a:p>
          <a:p>
            <a:pPr marL="571500" indent="-571500" defTabSz="914400" eaLnBrk="1" hangingPunct="1">
              <a:buFont typeface="Arial" panose="020B0604020202020204" pitchFamily="34" charset="0"/>
              <a:buChar char="•"/>
            </a:pPr>
            <a:r>
              <a:rPr lang="en-US" altLang="en-US" b="0" dirty="0">
                <a:solidFill>
                  <a:schemeClr val="bg1"/>
                </a:solidFill>
              </a:rPr>
              <a:t>NFT Marketplace </a:t>
            </a:r>
          </a:p>
          <a:p>
            <a:pPr marL="571500" indent="-571500" defTabSz="914400" eaLnBrk="1" hangingPunct="1">
              <a:buFont typeface="Arial" panose="020B0604020202020204" pitchFamily="34" charset="0"/>
              <a:buChar char="•"/>
            </a:pPr>
            <a:r>
              <a:rPr lang="en-US" altLang="en-US" b="0" dirty="0">
                <a:solidFill>
                  <a:schemeClr val="bg1"/>
                </a:solidFill>
              </a:rPr>
              <a:t>Launch</a:t>
            </a:r>
          </a:p>
          <a:p>
            <a:pPr marL="571500" indent="-571500" defTabSz="914400" eaLnBrk="1" hangingPunct="1">
              <a:buFont typeface="Arial" panose="020B0604020202020204" pitchFamily="34" charset="0"/>
              <a:buChar char="•"/>
            </a:pPr>
            <a:r>
              <a:rPr lang="en-US" altLang="en-US" b="0" dirty="0">
                <a:solidFill>
                  <a:schemeClr val="bg1"/>
                </a:solidFill>
              </a:rPr>
              <a:t>Token release, etc.</a:t>
            </a:r>
          </a:p>
          <a:p>
            <a:pPr marL="571500" indent="-571500" defTabSz="914400" eaLnBrk="1" hangingPunct="1">
              <a:buFont typeface="Arial" panose="020B0604020202020204" pitchFamily="34" charset="0"/>
              <a:buChar char="•"/>
            </a:pPr>
            <a:endParaRPr lang="en-US" altLang="en-US" sz="4400" b="0" dirty="0">
              <a:solidFill>
                <a:schemeClr val="bg1"/>
              </a:solidFill>
            </a:endParaRPr>
          </a:p>
          <a:p>
            <a:pPr algn="ctr" defTabSz="914400" eaLnBrk="1" hangingPunct="1"/>
            <a:endParaRPr lang="en-ID" altLang="en-US" sz="5400" b="0" dirty="0">
              <a:solidFill>
                <a:schemeClr val="bg1"/>
              </a:solidFill>
            </a:endParaRPr>
          </a:p>
        </p:txBody>
      </p:sp>
      <p:sp>
        <p:nvSpPr>
          <p:cNvPr id="24" name="Title 22">
            <a:extLst>
              <a:ext uri="{FF2B5EF4-FFF2-40B4-BE49-F238E27FC236}">
                <a16:creationId xmlns:a16="http://schemas.microsoft.com/office/drawing/2014/main" id="{1E91C9C7-ED01-4AF1-9071-CF5AF597E577}"/>
              </a:ext>
            </a:extLst>
          </p:cNvPr>
          <p:cNvSpPr txBox="1">
            <a:spLocks noChangeArrowheads="1"/>
          </p:cNvSpPr>
          <p:nvPr/>
        </p:nvSpPr>
        <p:spPr bwMode="auto">
          <a:xfrm>
            <a:off x="1197199" y="3428998"/>
            <a:ext cx="8493626"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defTabSz="914400" eaLnBrk="1" hangingPunct="1"/>
            <a:r>
              <a:rPr lang="en-US" altLang="en-US" sz="4000" b="0" dirty="0">
                <a:solidFill>
                  <a:srgbClr val="E3B86C"/>
                </a:solidFill>
              </a:rPr>
              <a:t>Upcoming</a:t>
            </a:r>
            <a:r>
              <a:rPr lang="en-US" altLang="en-US" sz="5400" b="0" dirty="0">
                <a:solidFill>
                  <a:schemeClr val="bg1"/>
                </a:solidFill>
              </a:rPr>
              <a:t>:</a:t>
            </a:r>
          </a:p>
          <a:p>
            <a:pPr defTabSz="914400" eaLnBrk="1" hangingPunct="1"/>
            <a:endParaRPr lang="en-US" altLang="en-US" sz="5400" b="0" dirty="0">
              <a:solidFill>
                <a:schemeClr val="bg1"/>
              </a:solidFill>
            </a:endParaRPr>
          </a:p>
          <a:p>
            <a:pPr marL="571500" indent="-571500" defTabSz="914400" eaLnBrk="1" hangingPunct="1">
              <a:buFont typeface="Arial" panose="020B0604020202020204" pitchFamily="34" charset="0"/>
              <a:buChar char="•"/>
            </a:pPr>
            <a:r>
              <a:rPr lang="en-US" altLang="en-US" b="0" dirty="0">
                <a:solidFill>
                  <a:schemeClr val="bg1"/>
                </a:solidFill>
              </a:rPr>
              <a:t>Mobile Apps</a:t>
            </a:r>
          </a:p>
          <a:p>
            <a:pPr marL="571500" indent="-571500" defTabSz="914400" eaLnBrk="1" hangingPunct="1">
              <a:buFont typeface="Arial" panose="020B0604020202020204" pitchFamily="34" charset="0"/>
              <a:buChar char="•"/>
            </a:pPr>
            <a:r>
              <a:rPr lang="en-US" altLang="en-US" b="0" dirty="0" err="1">
                <a:solidFill>
                  <a:schemeClr val="bg1"/>
                </a:solidFill>
              </a:rPr>
              <a:t>Testnets</a:t>
            </a:r>
            <a:endParaRPr lang="en-US" altLang="en-US" b="0" dirty="0">
              <a:solidFill>
                <a:schemeClr val="bg1"/>
              </a:solidFill>
            </a:endParaRPr>
          </a:p>
          <a:p>
            <a:pPr marL="571500" indent="-571500" defTabSz="914400" eaLnBrk="1" hangingPunct="1">
              <a:buFont typeface="Arial" panose="020B0604020202020204" pitchFamily="34" charset="0"/>
              <a:buChar char="•"/>
            </a:pPr>
            <a:r>
              <a:rPr lang="en-US" altLang="en-US" b="0" dirty="0">
                <a:solidFill>
                  <a:schemeClr val="bg1"/>
                </a:solidFill>
              </a:rPr>
              <a:t>Partnerships </a:t>
            </a:r>
          </a:p>
          <a:p>
            <a:pPr marL="571500" indent="-571500" defTabSz="914400" eaLnBrk="1" hangingPunct="1">
              <a:buFont typeface="Arial" panose="020B0604020202020204" pitchFamily="34" charset="0"/>
              <a:buChar char="•"/>
            </a:pPr>
            <a:r>
              <a:rPr lang="en-US" altLang="en-US" b="0" dirty="0" err="1">
                <a:solidFill>
                  <a:schemeClr val="bg1"/>
                </a:solidFill>
              </a:rPr>
              <a:t>Mainnets</a:t>
            </a:r>
            <a:endParaRPr lang="en-US" altLang="en-US" b="0" dirty="0">
              <a:solidFill>
                <a:schemeClr val="bg1"/>
              </a:solidFill>
            </a:endParaRPr>
          </a:p>
          <a:p>
            <a:pPr algn="ctr" defTabSz="914400" eaLnBrk="1" hangingPunct="1"/>
            <a:endParaRPr lang="en-ID" altLang="en-US" sz="5400" b="0" dirty="0">
              <a:solidFill>
                <a:schemeClr val="bg1"/>
              </a:solidFill>
            </a:endParaRPr>
          </a:p>
        </p:txBody>
      </p:sp>
    </p:spTree>
    <p:extLst>
      <p:ext uri="{BB962C8B-B14F-4D97-AF65-F5344CB8AC3E}">
        <p14:creationId xmlns:p14="http://schemas.microsoft.com/office/powerpoint/2010/main" val="217576692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wipe(up)">
                                      <p:cBhvr>
                                        <p:cTn id="11" dur="500"/>
                                        <p:tgtEl>
                                          <p:spTgt spid="23"/>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up)">
                                      <p:cBhvr>
                                        <p:cTn id="1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23" grpId="0"/>
      <p:bldP spid="2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3D9C5B-1EE7-4E2A-A994-99843B525131}"/>
              </a:ext>
            </a:extLst>
          </p:cNvPr>
          <p:cNvSpPr/>
          <p:nvPr/>
        </p:nvSpPr>
        <p:spPr>
          <a:xfrm>
            <a:off x="-177800" y="-114300"/>
            <a:ext cx="12369800" cy="69723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itle 22">
            <a:extLst>
              <a:ext uri="{FF2B5EF4-FFF2-40B4-BE49-F238E27FC236}">
                <a16:creationId xmlns:a16="http://schemas.microsoft.com/office/drawing/2014/main" id="{9133ACF8-935E-4255-AC95-7A037AD3DB16}"/>
              </a:ext>
            </a:extLst>
          </p:cNvPr>
          <p:cNvSpPr txBox="1">
            <a:spLocks noChangeArrowheads="1"/>
          </p:cNvSpPr>
          <p:nvPr/>
        </p:nvSpPr>
        <p:spPr bwMode="auto">
          <a:xfrm>
            <a:off x="1153605" y="398075"/>
            <a:ext cx="9884789" cy="757749"/>
          </a:xfrm>
          <a:prstGeom prst="rect">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4000" dirty="0">
                <a:solidFill>
                  <a:schemeClr val="bg1"/>
                </a:solidFill>
              </a:rPr>
              <a:t>All Tweets From Over 370 Accounts</a:t>
            </a:r>
            <a:endParaRPr lang="en-ID" altLang="en-US" sz="4000" dirty="0">
              <a:solidFill>
                <a:schemeClr val="bg1"/>
              </a:solidFill>
            </a:endParaRPr>
          </a:p>
        </p:txBody>
      </p:sp>
      <p:pic>
        <p:nvPicPr>
          <p:cNvPr id="4" name="Picture 3">
            <a:extLst>
              <a:ext uri="{FF2B5EF4-FFF2-40B4-BE49-F238E27FC236}">
                <a16:creationId xmlns:a16="http://schemas.microsoft.com/office/drawing/2014/main" id="{4DBB47E5-5E17-43C8-A7E3-E8F3DBA469E1}"/>
              </a:ext>
            </a:extLst>
          </p:cNvPr>
          <p:cNvPicPr>
            <a:picLocks noChangeAspect="1"/>
          </p:cNvPicPr>
          <p:nvPr/>
        </p:nvPicPr>
        <p:blipFill>
          <a:blip r:embed="rId3"/>
          <a:stretch>
            <a:fillRect/>
          </a:stretch>
        </p:blipFill>
        <p:spPr>
          <a:xfrm>
            <a:off x="830289" y="1783929"/>
            <a:ext cx="10353621" cy="4445966"/>
          </a:xfrm>
          <a:prstGeom prst="rect">
            <a:avLst/>
          </a:prstGeom>
          <a:effectLst>
            <a:glow rad="228600">
              <a:srgbClr val="E3B86C">
                <a:alpha val="40000"/>
              </a:srgbClr>
            </a:glow>
          </a:effectLst>
        </p:spPr>
      </p:pic>
    </p:spTree>
    <p:extLst>
      <p:ext uri="{BB962C8B-B14F-4D97-AF65-F5344CB8AC3E}">
        <p14:creationId xmlns:p14="http://schemas.microsoft.com/office/powerpoint/2010/main" val="176965642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96252C6B-25F0-42AC-B472-E7295199EEF3}"/>
              </a:ext>
            </a:extLst>
          </p:cNvPr>
          <p:cNvSpPr txBox="1"/>
          <p:nvPr/>
        </p:nvSpPr>
        <p:spPr>
          <a:xfrm>
            <a:off x="-796810" y="-116137"/>
            <a:ext cx="10821696" cy="3477875"/>
          </a:xfrm>
          <a:prstGeom prst="rect">
            <a:avLst/>
          </a:prstGeom>
          <a:noFill/>
        </p:spPr>
        <p:txBody>
          <a:bodyPr>
            <a:spAutoFit/>
          </a:bodyPr>
          <a:lstStyle/>
          <a:p>
            <a:pPr eaLnBrk="1" fontAlgn="auto" hangingPunct="1">
              <a:spcBef>
                <a:spcPts val="0"/>
              </a:spcBef>
              <a:spcAft>
                <a:spcPts val="0"/>
              </a:spcAft>
              <a:defRPr/>
            </a:pPr>
            <a:r>
              <a:rPr lang="en-US" sz="22000" b="1" dirty="0">
                <a:solidFill>
                  <a:schemeClr val="bg2">
                    <a:lumMod val="85000"/>
                    <a:alpha val="20000"/>
                  </a:schemeClr>
                </a:solidFill>
                <a:latin typeface="+mj-lt"/>
              </a:rPr>
              <a:t> CIGT</a:t>
            </a:r>
            <a:endParaRPr lang="en-ID" sz="22000" b="1" dirty="0">
              <a:solidFill>
                <a:schemeClr val="bg2">
                  <a:lumMod val="85000"/>
                  <a:alpha val="20000"/>
                </a:schemeClr>
              </a:solidFill>
              <a:latin typeface="+mj-lt"/>
            </a:endParaRPr>
          </a:p>
        </p:txBody>
      </p:sp>
      <p:sp>
        <p:nvSpPr>
          <p:cNvPr id="23" name="Title 22">
            <a:extLst>
              <a:ext uri="{FF2B5EF4-FFF2-40B4-BE49-F238E27FC236}">
                <a16:creationId xmlns:a16="http://schemas.microsoft.com/office/drawing/2014/main" id="{FD2D06A8-C068-4037-8C75-7D2170F5D4A3}"/>
              </a:ext>
            </a:extLst>
          </p:cNvPr>
          <p:cNvSpPr>
            <a:spLocks noGrp="1" noChangeArrowheads="1"/>
          </p:cNvSpPr>
          <p:nvPr>
            <p:ph type="title"/>
          </p:nvPr>
        </p:nvSpPr>
        <p:spPr bwMode="auto">
          <a:xfrm>
            <a:off x="2245530" y="2157424"/>
            <a:ext cx="7700940" cy="2543151"/>
          </a:xfr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t>How can we incorporate the power of</a:t>
            </a:r>
            <a:r>
              <a:rPr lang="en-US" altLang="en-US" dirty="0"/>
              <a:t> </a:t>
            </a:r>
            <a:r>
              <a:rPr lang="en-US" altLang="en-US" dirty="0">
                <a:solidFill>
                  <a:srgbClr val="E3B86C"/>
                </a:solidFill>
              </a:rPr>
              <a:t>data science </a:t>
            </a:r>
            <a:r>
              <a:rPr lang="en-US" altLang="en-US" dirty="0"/>
              <a:t>&amp;</a:t>
            </a:r>
            <a:r>
              <a:rPr lang="en-US" altLang="en-US" dirty="0">
                <a:solidFill>
                  <a:schemeClr val="accent1"/>
                </a:solidFill>
              </a:rPr>
              <a:t> </a:t>
            </a:r>
            <a:r>
              <a:rPr lang="en-US" altLang="en-US" dirty="0">
                <a:solidFill>
                  <a:srgbClr val="E3B86C"/>
                </a:solidFill>
              </a:rPr>
              <a:t>NLP</a:t>
            </a:r>
            <a:r>
              <a:rPr lang="en-US" altLang="en-US" dirty="0">
                <a:solidFill>
                  <a:srgbClr val="C00000"/>
                </a:solidFill>
              </a:rPr>
              <a:t> </a:t>
            </a:r>
            <a:r>
              <a:rPr lang="en-US" altLang="en-US" sz="3200" dirty="0"/>
              <a:t>to assist in information gathering to assess </a:t>
            </a:r>
            <a:r>
              <a:rPr lang="en-US" altLang="en-US" dirty="0">
                <a:solidFill>
                  <a:srgbClr val="E3B86C"/>
                </a:solidFill>
              </a:rPr>
              <a:t>profitable trading </a:t>
            </a:r>
            <a:r>
              <a:rPr lang="en-US" altLang="en-US" sz="3200" dirty="0"/>
              <a:t>opportunities?</a:t>
            </a:r>
            <a:endParaRPr lang="en-ID" altLang="en-US" sz="3200" dirty="0"/>
          </a:p>
        </p:txBody>
      </p:sp>
      <p:sp>
        <p:nvSpPr>
          <p:cNvPr id="30" name="TextBox 29">
            <a:extLst>
              <a:ext uri="{FF2B5EF4-FFF2-40B4-BE49-F238E27FC236}">
                <a16:creationId xmlns:a16="http://schemas.microsoft.com/office/drawing/2014/main" id="{4FFA0045-A2C2-4A3B-A7BB-FA11F7EB6E10}"/>
              </a:ext>
            </a:extLst>
          </p:cNvPr>
          <p:cNvSpPr txBox="1"/>
          <p:nvPr/>
        </p:nvSpPr>
        <p:spPr>
          <a:xfrm>
            <a:off x="1814513" y="6164263"/>
            <a:ext cx="3149600" cy="246062"/>
          </a:xfrm>
          <a:prstGeom prst="rect">
            <a:avLst/>
          </a:prstGeom>
          <a:noFill/>
        </p:spPr>
        <p:txBody>
          <a:bodyPr>
            <a:spAutoFit/>
          </a:bodyPr>
          <a:lstStyle/>
          <a:p>
            <a:pPr eaLnBrk="1" fontAlgn="auto" hangingPunct="1">
              <a:spcBef>
                <a:spcPts val="0"/>
              </a:spcBef>
              <a:spcAft>
                <a:spcPts val="0"/>
              </a:spcAft>
              <a:defRPr/>
            </a:pPr>
            <a:r>
              <a:rPr lang="en-ID" sz="1000" dirty="0">
                <a:latin typeface="+mn-lt"/>
              </a:rPr>
              <a:t>Data Science &amp; Cryptocurrency Trading</a:t>
            </a:r>
          </a:p>
        </p:txBody>
      </p:sp>
      <p:sp>
        <p:nvSpPr>
          <p:cNvPr id="31" name="Freeform: Shape 30">
            <a:extLst>
              <a:ext uri="{FF2B5EF4-FFF2-40B4-BE49-F238E27FC236}">
                <a16:creationId xmlns:a16="http://schemas.microsoft.com/office/drawing/2014/main" id="{2F10108C-46BC-44F4-AB7D-6E5AF8DB76D7}"/>
              </a:ext>
            </a:extLst>
          </p:cNvPr>
          <p:cNvSpPr>
            <a:spLocks/>
          </p:cNvSpPr>
          <p:nvPr/>
        </p:nvSpPr>
        <p:spPr bwMode="auto">
          <a:xfrm>
            <a:off x="11279188" y="0"/>
            <a:ext cx="912812" cy="249238"/>
          </a:xfrm>
          <a:custGeom>
            <a:avLst/>
            <a:gdLst>
              <a:gd name="T0" fmla="*/ 0 w 3315045"/>
              <a:gd name="T1" fmla="*/ 0 h 2426654"/>
              <a:gd name="T2" fmla="*/ 912812 w 3315045"/>
              <a:gd name="T3" fmla="*/ 0 h 2426654"/>
              <a:gd name="T4" fmla="*/ 912812 w 3315045"/>
              <a:gd name="T5" fmla="*/ 248575 h 2426654"/>
              <a:gd name="T6" fmla="*/ 0 w 3315045"/>
              <a:gd name="T7" fmla="*/ 248575 h 242665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315045" h="2426654">
                <a:moveTo>
                  <a:pt x="0" y="0"/>
                </a:moveTo>
                <a:lnTo>
                  <a:pt x="3315046" y="0"/>
                </a:lnTo>
                <a:lnTo>
                  <a:pt x="3315046" y="2426655"/>
                </a:lnTo>
                <a:lnTo>
                  <a:pt x="0" y="2426655"/>
                </a:lnTo>
                <a:lnTo>
                  <a:pt x="0" y="0"/>
                </a:lnTo>
                <a:close/>
              </a:path>
            </a:pathLst>
          </a:custGeom>
          <a:solidFill>
            <a:srgbClr val="E3B86C"/>
          </a:solidFill>
          <a:ln>
            <a:noFill/>
          </a:ln>
        </p:spPr>
        <p:txBody>
          <a:bodyPr anchor="ctr"/>
          <a:lstStyle/>
          <a:p>
            <a:endParaRPr lang="en-GB"/>
          </a:p>
        </p:txBody>
      </p:sp>
      <p:pic>
        <p:nvPicPr>
          <p:cNvPr id="5" name="Picture 4" descr="Icon&#10;&#10;Description automatically generated with medium confidence">
            <a:extLst>
              <a:ext uri="{FF2B5EF4-FFF2-40B4-BE49-F238E27FC236}">
                <a16:creationId xmlns:a16="http://schemas.microsoft.com/office/drawing/2014/main" id="{AA6CE400-A35C-4787-8D5D-A369BC5CEAFA}"/>
              </a:ext>
            </a:extLst>
          </p:cNvPr>
          <p:cNvPicPr>
            <a:picLocks noChangeAspect="1"/>
          </p:cNvPicPr>
          <p:nvPr/>
        </p:nvPicPr>
        <p:blipFill>
          <a:blip r:embed="rId3"/>
          <a:stretch>
            <a:fillRect/>
          </a:stretch>
        </p:blipFill>
        <p:spPr>
          <a:xfrm>
            <a:off x="391514" y="6139562"/>
            <a:ext cx="1475235" cy="271273"/>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par>
                          <p:cTn id="12" fill="hold" nodeType="afterGroup">
                            <p:stCondLst>
                              <p:cond delay="1000"/>
                            </p:stCondLst>
                            <p:childTnLst>
                              <p:par>
                                <p:cTn id="13" presetID="22" presetClass="entr" presetSubtype="8"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left)">
                                      <p:cBhvr>
                                        <p:cTn id="15" dur="500"/>
                                        <p:tgtEl>
                                          <p:spTgt spid="24"/>
                                        </p:tgtEl>
                                      </p:cBhvr>
                                    </p:animEffect>
                                  </p:childTnLst>
                                </p:cTn>
                              </p:par>
                            </p:childTnLst>
                          </p:cTn>
                        </p:par>
                        <p:par>
                          <p:cTn id="16" fill="hold" nodeType="afterGroup">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up)">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picture containing dark, night, night sky&#10;&#10;Description automatically generated">
            <a:extLst>
              <a:ext uri="{FF2B5EF4-FFF2-40B4-BE49-F238E27FC236}">
                <a16:creationId xmlns:a16="http://schemas.microsoft.com/office/drawing/2014/main" id="{5073AA68-33AB-40F4-A7B7-B91921EFE6D8}"/>
              </a:ext>
            </a:extLst>
          </p:cNvPr>
          <p:cNvPicPr>
            <a:picLocks noChangeAspect="1"/>
          </p:cNvPicPr>
          <p:nvPr/>
        </p:nvPicPr>
        <p:blipFill rotWithShape="1">
          <a:blip r:embed="rId3"/>
          <a:srcRect l="-9259" r="-9259"/>
          <a:stretch/>
        </p:blipFill>
        <p:spPr>
          <a:xfrm rot="5400000">
            <a:off x="1975393" y="-2708321"/>
            <a:ext cx="8173285" cy="12259927"/>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494950" y="342260"/>
            <a:ext cx="10830187"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5400" dirty="0">
                <a:solidFill>
                  <a:schemeClr val="bg1"/>
                </a:solidFill>
              </a:rPr>
              <a:t>Manually Picked Keywords</a:t>
            </a:r>
            <a:endParaRPr lang="en-ID" altLang="en-US" sz="5400" dirty="0">
              <a:solidFill>
                <a:schemeClr val="bg1"/>
              </a:solidFill>
            </a:endParaRPr>
          </a:p>
        </p:txBody>
      </p:sp>
      <p:sp>
        <p:nvSpPr>
          <p:cNvPr id="4" name="TextBox 3">
            <a:extLst>
              <a:ext uri="{FF2B5EF4-FFF2-40B4-BE49-F238E27FC236}">
                <a16:creationId xmlns:a16="http://schemas.microsoft.com/office/drawing/2014/main" id="{54B24B9A-2A4E-45AA-B43B-472C2B366C4B}"/>
              </a:ext>
            </a:extLst>
          </p:cNvPr>
          <p:cNvSpPr txBox="1"/>
          <p:nvPr/>
        </p:nvSpPr>
        <p:spPr>
          <a:xfrm>
            <a:off x="3905973" y="2379857"/>
            <a:ext cx="2556878" cy="707886"/>
          </a:xfrm>
          <a:prstGeom prst="rect">
            <a:avLst/>
          </a:prstGeom>
          <a:noFill/>
        </p:spPr>
        <p:txBody>
          <a:bodyPr wrap="square" rtlCol="0">
            <a:spAutoFit/>
          </a:bodyPr>
          <a:lstStyle/>
          <a:p>
            <a:r>
              <a:rPr lang="en-US" sz="4000" b="1" dirty="0">
                <a:solidFill>
                  <a:srgbClr val="00B0F0"/>
                </a:solidFill>
              </a:rPr>
              <a:t>TESTNET</a:t>
            </a:r>
          </a:p>
        </p:txBody>
      </p:sp>
      <p:sp>
        <p:nvSpPr>
          <p:cNvPr id="15" name="TextBox 14">
            <a:extLst>
              <a:ext uri="{FF2B5EF4-FFF2-40B4-BE49-F238E27FC236}">
                <a16:creationId xmlns:a16="http://schemas.microsoft.com/office/drawing/2014/main" id="{7604D864-2EE8-426F-9CF7-0F283B88EBBB}"/>
              </a:ext>
            </a:extLst>
          </p:cNvPr>
          <p:cNvSpPr txBox="1"/>
          <p:nvPr/>
        </p:nvSpPr>
        <p:spPr>
          <a:xfrm>
            <a:off x="5513494" y="3130463"/>
            <a:ext cx="2430381" cy="584775"/>
          </a:xfrm>
          <a:prstGeom prst="rect">
            <a:avLst/>
          </a:prstGeom>
          <a:noFill/>
        </p:spPr>
        <p:txBody>
          <a:bodyPr wrap="square" rtlCol="0">
            <a:spAutoFit/>
          </a:bodyPr>
          <a:lstStyle/>
          <a:p>
            <a:r>
              <a:rPr lang="en-US" sz="3200" b="1" dirty="0">
                <a:solidFill>
                  <a:srgbClr val="7030A0"/>
                </a:solidFill>
              </a:rPr>
              <a:t>MAINNET</a:t>
            </a:r>
          </a:p>
        </p:txBody>
      </p:sp>
      <p:sp>
        <p:nvSpPr>
          <p:cNvPr id="16" name="TextBox 15">
            <a:extLst>
              <a:ext uri="{FF2B5EF4-FFF2-40B4-BE49-F238E27FC236}">
                <a16:creationId xmlns:a16="http://schemas.microsoft.com/office/drawing/2014/main" id="{1F6F9A5F-DDA0-4460-9F20-63D95BFBCB9D}"/>
              </a:ext>
            </a:extLst>
          </p:cNvPr>
          <p:cNvSpPr txBox="1"/>
          <p:nvPr/>
        </p:nvSpPr>
        <p:spPr>
          <a:xfrm>
            <a:off x="5027658" y="1839101"/>
            <a:ext cx="2875883" cy="523220"/>
          </a:xfrm>
          <a:prstGeom prst="rect">
            <a:avLst/>
          </a:prstGeom>
          <a:noFill/>
        </p:spPr>
        <p:txBody>
          <a:bodyPr wrap="square" rtlCol="0">
            <a:spAutoFit/>
          </a:bodyPr>
          <a:lstStyle/>
          <a:p>
            <a:r>
              <a:rPr lang="en-US" sz="2800" b="1" dirty="0">
                <a:solidFill>
                  <a:schemeClr val="accent1"/>
                </a:solidFill>
              </a:rPr>
              <a:t>INTEGRATION</a:t>
            </a:r>
          </a:p>
        </p:txBody>
      </p:sp>
      <p:sp>
        <p:nvSpPr>
          <p:cNvPr id="17" name="TextBox 16">
            <a:extLst>
              <a:ext uri="{FF2B5EF4-FFF2-40B4-BE49-F238E27FC236}">
                <a16:creationId xmlns:a16="http://schemas.microsoft.com/office/drawing/2014/main" id="{454E7C31-BB1F-43AB-97F8-2790822DDDDD}"/>
              </a:ext>
            </a:extLst>
          </p:cNvPr>
          <p:cNvSpPr txBox="1"/>
          <p:nvPr/>
        </p:nvSpPr>
        <p:spPr>
          <a:xfrm>
            <a:off x="3595384" y="3012083"/>
            <a:ext cx="2058069" cy="923330"/>
          </a:xfrm>
          <a:prstGeom prst="rect">
            <a:avLst/>
          </a:prstGeom>
          <a:noFill/>
        </p:spPr>
        <p:txBody>
          <a:bodyPr wrap="square" rtlCol="0">
            <a:spAutoFit/>
          </a:bodyPr>
          <a:lstStyle/>
          <a:p>
            <a:r>
              <a:rPr lang="en-US" sz="5400" b="1" dirty="0">
                <a:solidFill>
                  <a:srgbClr val="FFFF00"/>
                </a:solidFill>
              </a:rPr>
              <a:t>APP</a:t>
            </a:r>
          </a:p>
        </p:txBody>
      </p:sp>
      <p:sp>
        <p:nvSpPr>
          <p:cNvPr id="18" name="TextBox 17">
            <a:extLst>
              <a:ext uri="{FF2B5EF4-FFF2-40B4-BE49-F238E27FC236}">
                <a16:creationId xmlns:a16="http://schemas.microsoft.com/office/drawing/2014/main" id="{F2620FEB-40B1-492D-828D-D57EB37A7C80}"/>
              </a:ext>
            </a:extLst>
          </p:cNvPr>
          <p:cNvSpPr txBox="1"/>
          <p:nvPr/>
        </p:nvSpPr>
        <p:spPr>
          <a:xfrm>
            <a:off x="6270476" y="2398911"/>
            <a:ext cx="2218057" cy="584775"/>
          </a:xfrm>
          <a:prstGeom prst="rect">
            <a:avLst/>
          </a:prstGeom>
          <a:noFill/>
        </p:spPr>
        <p:txBody>
          <a:bodyPr wrap="square" rtlCol="0">
            <a:spAutoFit/>
          </a:bodyPr>
          <a:lstStyle/>
          <a:p>
            <a:r>
              <a:rPr lang="en-US" sz="3200" b="1" dirty="0">
                <a:solidFill>
                  <a:srgbClr val="00B050"/>
                </a:solidFill>
              </a:rPr>
              <a:t>UPDATE</a:t>
            </a:r>
          </a:p>
        </p:txBody>
      </p:sp>
      <p:sp>
        <p:nvSpPr>
          <p:cNvPr id="19" name="TextBox 18">
            <a:extLst>
              <a:ext uri="{FF2B5EF4-FFF2-40B4-BE49-F238E27FC236}">
                <a16:creationId xmlns:a16="http://schemas.microsoft.com/office/drawing/2014/main" id="{2C285F65-A9C2-460B-B87C-EF8E54BE5E16}"/>
              </a:ext>
            </a:extLst>
          </p:cNvPr>
          <p:cNvSpPr txBox="1"/>
          <p:nvPr/>
        </p:nvSpPr>
        <p:spPr>
          <a:xfrm>
            <a:off x="6411043" y="3774478"/>
            <a:ext cx="2134384" cy="461665"/>
          </a:xfrm>
          <a:prstGeom prst="rect">
            <a:avLst/>
          </a:prstGeom>
          <a:noFill/>
        </p:spPr>
        <p:txBody>
          <a:bodyPr wrap="square" rtlCol="0">
            <a:spAutoFit/>
          </a:bodyPr>
          <a:lstStyle/>
          <a:p>
            <a:r>
              <a:rPr lang="en-US" sz="2400" b="1" dirty="0">
                <a:solidFill>
                  <a:schemeClr val="bg1"/>
                </a:solidFill>
              </a:rPr>
              <a:t>ROADMAP</a:t>
            </a:r>
          </a:p>
        </p:txBody>
      </p:sp>
      <p:sp>
        <p:nvSpPr>
          <p:cNvPr id="20" name="TextBox 19">
            <a:extLst>
              <a:ext uri="{FF2B5EF4-FFF2-40B4-BE49-F238E27FC236}">
                <a16:creationId xmlns:a16="http://schemas.microsoft.com/office/drawing/2014/main" id="{1A48AFCE-A46E-4B1A-8BF1-FBBCCCBF1621}"/>
              </a:ext>
            </a:extLst>
          </p:cNvPr>
          <p:cNvSpPr txBox="1"/>
          <p:nvPr/>
        </p:nvSpPr>
        <p:spPr>
          <a:xfrm>
            <a:off x="3905973" y="3834753"/>
            <a:ext cx="2642940" cy="461665"/>
          </a:xfrm>
          <a:prstGeom prst="rect">
            <a:avLst/>
          </a:prstGeom>
          <a:noFill/>
        </p:spPr>
        <p:txBody>
          <a:bodyPr wrap="square" rtlCol="0">
            <a:spAutoFit/>
          </a:bodyPr>
          <a:lstStyle/>
          <a:p>
            <a:r>
              <a:rPr lang="en-US" sz="2400" b="1" dirty="0">
                <a:solidFill>
                  <a:srgbClr val="E3B86C"/>
                </a:solidFill>
              </a:rPr>
              <a:t>PARTNERSHIP</a:t>
            </a:r>
          </a:p>
        </p:txBody>
      </p:sp>
      <p:sp>
        <p:nvSpPr>
          <p:cNvPr id="21" name="TextBox 20">
            <a:extLst>
              <a:ext uri="{FF2B5EF4-FFF2-40B4-BE49-F238E27FC236}">
                <a16:creationId xmlns:a16="http://schemas.microsoft.com/office/drawing/2014/main" id="{3104EEE0-623B-4AB0-84C1-793924BDC7BA}"/>
              </a:ext>
            </a:extLst>
          </p:cNvPr>
          <p:cNvSpPr txBox="1"/>
          <p:nvPr/>
        </p:nvSpPr>
        <p:spPr>
          <a:xfrm>
            <a:off x="4442578" y="4246922"/>
            <a:ext cx="3015653" cy="830997"/>
          </a:xfrm>
          <a:prstGeom prst="rect">
            <a:avLst/>
          </a:prstGeom>
          <a:noFill/>
        </p:spPr>
        <p:txBody>
          <a:bodyPr wrap="square" rtlCol="0">
            <a:spAutoFit/>
          </a:bodyPr>
          <a:lstStyle/>
          <a:p>
            <a:r>
              <a:rPr lang="en-US" sz="4800" b="1" dirty="0">
                <a:solidFill>
                  <a:srgbClr val="FFC000"/>
                </a:solidFill>
              </a:rPr>
              <a:t>RELEASE</a:t>
            </a:r>
          </a:p>
        </p:txBody>
      </p:sp>
      <p:sp>
        <p:nvSpPr>
          <p:cNvPr id="23" name="Oval 22">
            <a:extLst>
              <a:ext uri="{FF2B5EF4-FFF2-40B4-BE49-F238E27FC236}">
                <a16:creationId xmlns:a16="http://schemas.microsoft.com/office/drawing/2014/main" id="{B8AEF189-8906-4667-8DCE-C026EE95D108}"/>
              </a:ext>
            </a:extLst>
          </p:cNvPr>
          <p:cNvSpPr/>
          <p:nvPr/>
        </p:nvSpPr>
        <p:spPr>
          <a:xfrm>
            <a:off x="3559399" y="1406471"/>
            <a:ext cx="4903414" cy="4121859"/>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34" name="Title 22">
            <a:extLst>
              <a:ext uri="{FF2B5EF4-FFF2-40B4-BE49-F238E27FC236}">
                <a16:creationId xmlns:a16="http://schemas.microsoft.com/office/drawing/2014/main" id="{5F5D1F27-C1D7-4484-B1CE-5DD19F038136}"/>
              </a:ext>
            </a:extLst>
          </p:cNvPr>
          <p:cNvSpPr txBox="1">
            <a:spLocks noChangeArrowheads="1"/>
          </p:cNvSpPr>
          <p:nvPr/>
        </p:nvSpPr>
        <p:spPr bwMode="auto">
          <a:xfrm>
            <a:off x="2893955" y="5795549"/>
            <a:ext cx="6032175"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2800" dirty="0">
                <a:solidFill>
                  <a:schemeClr val="bg1"/>
                </a:solidFill>
              </a:rPr>
              <a:t>28 Manually Picked Keywords</a:t>
            </a:r>
            <a:endParaRPr lang="en-ID" altLang="en-US" sz="2800" dirty="0">
              <a:solidFill>
                <a:schemeClr val="bg1"/>
              </a:solidFill>
            </a:endParaRPr>
          </a:p>
        </p:txBody>
      </p:sp>
    </p:spTree>
    <p:extLst>
      <p:ext uri="{BB962C8B-B14F-4D97-AF65-F5344CB8AC3E}">
        <p14:creationId xmlns:p14="http://schemas.microsoft.com/office/powerpoint/2010/main" val="80470316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up)">
                                      <p:cBhvr>
                                        <p:cTn id="1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3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picture containing keyboard, indoor, computer, electronics&#10;&#10;Description automatically generated">
            <a:extLst>
              <a:ext uri="{FF2B5EF4-FFF2-40B4-BE49-F238E27FC236}">
                <a16:creationId xmlns:a16="http://schemas.microsoft.com/office/drawing/2014/main" id="{9F8CCB37-ADB5-4A67-9F64-7D79D07156D7}"/>
              </a:ext>
            </a:extLst>
          </p:cNvPr>
          <p:cNvPicPr>
            <a:picLocks noChangeAspect="1"/>
          </p:cNvPicPr>
          <p:nvPr/>
        </p:nvPicPr>
        <p:blipFill rotWithShape="1">
          <a:blip r:embed="rId3"/>
          <a:srcRect l="249" t="-51425" r="249" b="-49891"/>
          <a:stretch/>
        </p:blipFill>
        <p:spPr>
          <a:xfrm>
            <a:off x="0" y="-3648877"/>
            <a:ext cx="12192000" cy="13990320"/>
          </a:xfrm>
          <a:prstGeom prst="rect">
            <a:avLst/>
          </a:prstGeom>
        </p:spPr>
      </p:pic>
      <p:pic>
        <p:nvPicPr>
          <p:cNvPr id="7" name="Picture 6">
            <a:extLst>
              <a:ext uri="{FF2B5EF4-FFF2-40B4-BE49-F238E27FC236}">
                <a16:creationId xmlns:a16="http://schemas.microsoft.com/office/drawing/2014/main" id="{0892236A-92C3-4DC0-8336-E446175394CF}"/>
              </a:ext>
            </a:extLst>
          </p:cNvPr>
          <p:cNvPicPr>
            <a:picLocks noChangeAspect="1"/>
          </p:cNvPicPr>
          <p:nvPr/>
        </p:nvPicPr>
        <p:blipFill>
          <a:blip r:embed="rId4"/>
          <a:stretch>
            <a:fillRect/>
          </a:stretch>
        </p:blipFill>
        <p:spPr>
          <a:xfrm>
            <a:off x="3999973" y="1625900"/>
            <a:ext cx="3445963" cy="4608292"/>
          </a:xfrm>
          <a:prstGeom prst="rect">
            <a:avLst/>
          </a:prstGeom>
          <a:solidFill>
            <a:srgbClr val="E3B86C"/>
          </a:solidFill>
          <a:effectLst>
            <a:glow rad="139700">
              <a:srgbClr val="E3B86C">
                <a:alpha val="40000"/>
              </a:srgbClr>
            </a:glow>
          </a:effectLst>
        </p:spPr>
      </p:pic>
      <p:pic>
        <p:nvPicPr>
          <p:cNvPr id="9" name="Picture 8">
            <a:extLst>
              <a:ext uri="{FF2B5EF4-FFF2-40B4-BE49-F238E27FC236}">
                <a16:creationId xmlns:a16="http://schemas.microsoft.com/office/drawing/2014/main" id="{2DA42734-E89E-40E1-8F61-E6C4BD00DA58}"/>
              </a:ext>
            </a:extLst>
          </p:cNvPr>
          <p:cNvPicPr>
            <a:picLocks noChangeAspect="1"/>
          </p:cNvPicPr>
          <p:nvPr/>
        </p:nvPicPr>
        <p:blipFill>
          <a:blip r:embed="rId5"/>
          <a:stretch>
            <a:fillRect/>
          </a:stretch>
        </p:blipFill>
        <p:spPr>
          <a:xfrm>
            <a:off x="8504370" y="1209424"/>
            <a:ext cx="3333208" cy="5271911"/>
          </a:xfrm>
          <a:prstGeom prst="rect">
            <a:avLst/>
          </a:prstGeom>
          <a:effectLst>
            <a:glow rad="139700">
              <a:srgbClr val="E3B86C">
                <a:alpha val="40000"/>
              </a:srgbClr>
            </a:glow>
          </a:effectLst>
        </p:spPr>
      </p:pic>
      <p:pic>
        <p:nvPicPr>
          <p:cNvPr id="12" name="Picture 11">
            <a:extLst>
              <a:ext uri="{FF2B5EF4-FFF2-40B4-BE49-F238E27FC236}">
                <a16:creationId xmlns:a16="http://schemas.microsoft.com/office/drawing/2014/main" id="{248B2428-B470-4FC4-A06D-83BF147F4B48}"/>
              </a:ext>
            </a:extLst>
          </p:cNvPr>
          <p:cNvPicPr>
            <a:picLocks noChangeAspect="1"/>
          </p:cNvPicPr>
          <p:nvPr/>
        </p:nvPicPr>
        <p:blipFill>
          <a:blip r:embed="rId6"/>
          <a:stretch>
            <a:fillRect/>
          </a:stretch>
        </p:blipFill>
        <p:spPr>
          <a:xfrm>
            <a:off x="377605" y="1173348"/>
            <a:ext cx="2524877" cy="5344065"/>
          </a:xfrm>
          <a:prstGeom prst="rect">
            <a:avLst/>
          </a:prstGeom>
          <a:ln>
            <a:noFill/>
          </a:ln>
          <a:effectLst>
            <a:glow rad="139700">
              <a:srgbClr val="E3B86C">
                <a:alpha val="40000"/>
              </a:srgbClr>
            </a:glow>
          </a:effectLst>
        </p:spPr>
      </p:pic>
      <p:sp>
        <p:nvSpPr>
          <p:cNvPr id="13" name="Arrow: Right 12">
            <a:extLst>
              <a:ext uri="{FF2B5EF4-FFF2-40B4-BE49-F238E27FC236}">
                <a16:creationId xmlns:a16="http://schemas.microsoft.com/office/drawing/2014/main" id="{5758A147-288A-4F31-934D-BB13ECE05C14}"/>
              </a:ext>
            </a:extLst>
          </p:cNvPr>
          <p:cNvSpPr/>
          <p:nvPr/>
        </p:nvSpPr>
        <p:spPr>
          <a:xfrm>
            <a:off x="3113894" y="3767349"/>
            <a:ext cx="725531" cy="336884"/>
          </a:xfrm>
          <a:prstGeom prst="rightArrow">
            <a:avLst/>
          </a:prstGeom>
          <a:solidFill>
            <a:srgbClr val="E3B8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B4705251-D700-46CB-A0D2-8DCE53992EFC}"/>
              </a:ext>
            </a:extLst>
          </p:cNvPr>
          <p:cNvSpPr/>
          <p:nvPr/>
        </p:nvSpPr>
        <p:spPr>
          <a:xfrm>
            <a:off x="7657768" y="3761604"/>
            <a:ext cx="725531" cy="336884"/>
          </a:xfrm>
          <a:prstGeom prst="rightArrow">
            <a:avLst/>
          </a:prstGeom>
          <a:solidFill>
            <a:srgbClr val="E3B8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22">
            <a:extLst>
              <a:ext uri="{FF2B5EF4-FFF2-40B4-BE49-F238E27FC236}">
                <a16:creationId xmlns:a16="http://schemas.microsoft.com/office/drawing/2014/main" id="{4ACCFD09-86F2-4CE0-9CFE-4FFB6744F3B7}"/>
              </a:ext>
            </a:extLst>
          </p:cNvPr>
          <p:cNvSpPr>
            <a:spLocks noGrp="1" noChangeArrowheads="1"/>
          </p:cNvSpPr>
          <p:nvPr>
            <p:ph type="title"/>
          </p:nvPr>
        </p:nvSpPr>
        <p:spPr bwMode="auto">
          <a:xfrm>
            <a:off x="463330" y="67499"/>
            <a:ext cx="2624326"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4000" dirty="0">
                <a:solidFill>
                  <a:srgbClr val="E3B86C"/>
                </a:solidFill>
              </a:rPr>
              <a:t>Tokenize</a:t>
            </a:r>
            <a:endParaRPr lang="en-ID" altLang="en-US" sz="4000" dirty="0">
              <a:solidFill>
                <a:srgbClr val="E3B86C"/>
              </a:solidFill>
            </a:endParaRPr>
          </a:p>
        </p:txBody>
      </p:sp>
      <p:sp>
        <p:nvSpPr>
          <p:cNvPr id="17" name="Title 22">
            <a:extLst>
              <a:ext uri="{FF2B5EF4-FFF2-40B4-BE49-F238E27FC236}">
                <a16:creationId xmlns:a16="http://schemas.microsoft.com/office/drawing/2014/main" id="{57146CDB-6600-47FC-8C32-DDE1F4CFF145}"/>
              </a:ext>
            </a:extLst>
          </p:cNvPr>
          <p:cNvSpPr txBox="1">
            <a:spLocks noChangeArrowheads="1"/>
          </p:cNvSpPr>
          <p:nvPr/>
        </p:nvSpPr>
        <p:spPr bwMode="auto">
          <a:xfrm>
            <a:off x="4373354" y="322973"/>
            <a:ext cx="2870650"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4000" dirty="0">
                <a:solidFill>
                  <a:srgbClr val="E3B86C"/>
                </a:solidFill>
              </a:rPr>
              <a:t>Create Bigrams</a:t>
            </a:r>
            <a:endParaRPr lang="en-ID" altLang="en-US" sz="4000" dirty="0">
              <a:solidFill>
                <a:srgbClr val="E3B86C"/>
              </a:solidFill>
            </a:endParaRPr>
          </a:p>
        </p:txBody>
      </p:sp>
      <p:sp>
        <p:nvSpPr>
          <p:cNvPr id="18" name="Title 22">
            <a:extLst>
              <a:ext uri="{FF2B5EF4-FFF2-40B4-BE49-F238E27FC236}">
                <a16:creationId xmlns:a16="http://schemas.microsoft.com/office/drawing/2014/main" id="{ADEF39E0-DB3F-40A0-95FE-FD182E748CCA}"/>
              </a:ext>
            </a:extLst>
          </p:cNvPr>
          <p:cNvSpPr txBox="1">
            <a:spLocks noChangeArrowheads="1"/>
          </p:cNvSpPr>
          <p:nvPr/>
        </p:nvSpPr>
        <p:spPr bwMode="auto">
          <a:xfrm>
            <a:off x="8364710" y="67499"/>
            <a:ext cx="3599359"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4000" dirty="0">
                <a:solidFill>
                  <a:srgbClr val="E3B86C"/>
                </a:solidFill>
              </a:rPr>
              <a:t>Filter &amp; Sort</a:t>
            </a:r>
            <a:endParaRPr lang="en-ID" altLang="en-US" sz="4000" dirty="0">
              <a:solidFill>
                <a:srgbClr val="E3B86C"/>
              </a:solidFill>
            </a:endParaRPr>
          </a:p>
        </p:txBody>
      </p:sp>
    </p:spTree>
    <p:extLst>
      <p:ext uri="{BB962C8B-B14F-4D97-AF65-F5344CB8AC3E}">
        <p14:creationId xmlns:p14="http://schemas.microsoft.com/office/powerpoint/2010/main" val="156884334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up)">
                                      <p:cBhvr>
                                        <p:cTn id="7" dur="500"/>
                                        <p:tgtEl>
                                          <p:spTgt spid="1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up)">
                                      <p:cBhvr>
                                        <p:cTn id="11" dur="500"/>
                                        <p:tgtEl>
                                          <p:spTgt spid="17"/>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up)">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picture containing dark, night, night sky&#10;&#10;Description automatically generated">
            <a:extLst>
              <a:ext uri="{FF2B5EF4-FFF2-40B4-BE49-F238E27FC236}">
                <a16:creationId xmlns:a16="http://schemas.microsoft.com/office/drawing/2014/main" id="{5073AA68-33AB-40F4-A7B7-B91921EFE6D8}"/>
              </a:ext>
            </a:extLst>
          </p:cNvPr>
          <p:cNvPicPr>
            <a:picLocks noChangeAspect="1"/>
          </p:cNvPicPr>
          <p:nvPr/>
        </p:nvPicPr>
        <p:blipFill rotWithShape="1">
          <a:blip r:embed="rId3"/>
          <a:srcRect l="-9259" r="-9259"/>
          <a:stretch/>
        </p:blipFill>
        <p:spPr>
          <a:xfrm rot="5400000">
            <a:off x="1975393" y="-2708321"/>
            <a:ext cx="8173285" cy="12259927"/>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1937833" y="342260"/>
            <a:ext cx="8418763"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5400" dirty="0">
                <a:solidFill>
                  <a:schemeClr val="bg1"/>
                </a:solidFill>
              </a:rPr>
              <a:t>Bigram Keyword Filter</a:t>
            </a:r>
            <a:endParaRPr lang="en-ID" altLang="en-US" sz="5400" dirty="0">
              <a:solidFill>
                <a:schemeClr val="bg1"/>
              </a:solidFill>
            </a:endParaRPr>
          </a:p>
        </p:txBody>
      </p:sp>
      <p:sp>
        <p:nvSpPr>
          <p:cNvPr id="4" name="TextBox 3">
            <a:extLst>
              <a:ext uri="{FF2B5EF4-FFF2-40B4-BE49-F238E27FC236}">
                <a16:creationId xmlns:a16="http://schemas.microsoft.com/office/drawing/2014/main" id="{54B24B9A-2A4E-45AA-B43B-472C2B366C4B}"/>
              </a:ext>
            </a:extLst>
          </p:cNvPr>
          <p:cNvSpPr txBox="1"/>
          <p:nvPr/>
        </p:nvSpPr>
        <p:spPr>
          <a:xfrm>
            <a:off x="587989" y="2374425"/>
            <a:ext cx="2556878" cy="707886"/>
          </a:xfrm>
          <a:prstGeom prst="rect">
            <a:avLst/>
          </a:prstGeom>
          <a:noFill/>
        </p:spPr>
        <p:txBody>
          <a:bodyPr wrap="square" rtlCol="0">
            <a:spAutoFit/>
          </a:bodyPr>
          <a:lstStyle/>
          <a:p>
            <a:r>
              <a:rPr lang="en-US" sz="4000" b="1" dirty="0">
                <a:solidFill>
                  <a:srgbClr val="00B0F0"/>
                </a:solidFill>
              </a:rPr>
              <a:t>TESTNET</a:t>
            </a:r>
          </a:p>
        </p:txBody>
      </p:sp>
      <p:sp>
        <p:nvSpPr>
          <p:cNvPr id="15" name="TextBox 14">
            <a:extLst>
              <a:ext uri="{FF2B5EF4-FFF2-40B4-BE49-F238E27FC236}">
                <a16:creationId xmlns:a16="http://schemas.microsoft.com/office/drawing/2014/main" id="{7604D864-2EE8-426F-9CF7-0F283B88EBBB}"/>
              </a:ext>
            </a:extLst>
          </p:cNvPr>
          <p:cNvSpPr txBox="1"/>
          <p:nvPr/>
        </p:nvSpPr>
        <p:spPr>
          <a:xfrm>
            <a:off x="2195510" y="3125031"/>
            <a:ext cx="2430381" cy="584775"/>
          </a:xfrm>
          <a:prstGeom prst="rect">
            <a:avLst/>
          </a:prstGeom>
          <a:noFill/>
        </p:spPr>
        <p:txBody>
          <a:bodyPr wrap="square" rtlCol="0">
            <a:spAutoFit/>
          </a:bodyPr>
          <a:lstStyle/>
          <a:p>
            <a:r>
              <a:rPr lang="en-US" sz="3200" b="1" dirty="0">
                <a:solidFill>
                  <a:srgbClr val="7030A0"/>
                </a:solidFill>
              </a:rPr>
              <a:t>MAINNET</a:t>
            </a:r>
          </a:p>
        </p:txBody>
      </p:sp>
      <p:sp>
        <p:nvSpPr>
          <p:cNvPr id="16" name="TextBox 15">
            <a:extLst>
              <a:ext uri="{FF2B5EF4-FFF2-40B4-BE49-F238E27FC236}">
                <a16:creationId xmlns:a16="http://schemas.microsoft.com/office/drawing/2014/main" id="{1F6F9A5F-DDA0-4460-9F20-63D95BFBCB9D}"/>
              </a:ext>
            </a:extLst>
          </p:cNvPr>
          <p:cNvSpPr txBox="1"/>
          <p:nvPr/>
        </p:nvSpPr>
        <p:spPr>
          <a:xfrm>
            <a:off x="1709674" y="1833669"/>
            <a:ext cx="2875883" cy="523220"/>
          </a:xfrm>
          <a:prstGeom prst="rect">
            <a:avLst/>
          </a:prstGeom>
          <a:noFill/>
        </p:spPr>
        <p:txBody>
          <a:bodyPr wrap="square" rtlCol="0">
            <a:spAutoFit/>
          </a:bodyPr>
          <a:lstStyle/>
          <a:p>
            <a:r>
              <a:rPr lang="en-US" sz="2800" b="1" dirty="0">
                <a:solidFill>
                  <a:schemeClr val="accent1"/>
                </a:solidFill>
              </a:rPr>
              <a:t>INTEGRATION</a:t>
            </a:r>
          </a:p>
        </p:txBody>
      </p:sp>
      <p:sp>
        <p:nvSpPr>
          <p:cNvPr id="17" name="TextBox 16">
            <a:extLst>
              <a:ext uri="{FF2B5EF4-FFF2-40B4-BE49-F238E27FC236}">
                <a16:creationId xmlns:a16="http://schemas.microsoft.com/office/drawing/2014/main" id="{454E7C31-BB1F-43AB-97F8-2790822DDDDD}"/>
              </a:ext>
            </a:extLst>
          </p:cNvPr>
          <p:cNvSpPr txBox="1"/>
          <p:nvPr/>
        </p:nvSpPr>
        <p:spPr>
          <a:xfrm>
            <a:off x="277400" y="3006651"/>
            <a:ext cx="2058069" cy="923330"/>
          </a:xfrm>
          <a:prstGeom prst="rect">
            <a:avLst/>
          </a:prstGeom>
          <a:noFill/>
        </p:spPr>
        <p:txBody>
          <a:bodyPr wrap="square" rtlCol="0">
            <a:spAutoFit/>
          </a:bodyPr>
          <a:lstStyle/>
          <a:p>
            <a:r>
              <a:rPr lang="en-US" sz="5400" b="1" dirty="0">
                <a:solidFill>
                  <a:srgbClr val="FFFF00"/>
                </a:solidFill>
              </a:rPr>
              <a:t>APP</a:t>
            </a:r>
          </a:p>
        </p:txBody>
      </p:sp>
      <p:sp>
        <p:nvSpPr>
          <p:cNvPr id="18" name="TextBox 17">
            <a:extLst>
              <a:ext uri="{FF2B5EF4-FFF2-40B4-BE49-F238E27FC236}">
                <a16:creationId xmlns:a16="http://schemas.microsoft.com/office/drawing/2014/main" id="{F2620FEB-40B1-492D-828D-D57EB37A7C80}"/>
              </a:ext>
            </a:extLst>
          </p:cNvPr>
          <p:cNvSpPr txBox="1"/>
          <p:nvPr/>
        </p:nvSpPr>
        <p:spPr>
          <a:xfrm>
            <a:off x="2952492" y="2393479"/>
            <a:ext cx="2218057" cy="584775"/>
          </a:xfrm>
          <a:prstGeom prst="rect">
            <a:avLst/>
          </a:prstGeom>
          <a:noFill/>
        </p:spPr>
        <p:txBody>
          <a:bodyPr wrap="square" rtlCol="0">
            <a:spAutoFit/>
          </a:bodyPr>
          <a:lstStyle/>
          <a:p>
            <a:r>
              <a:rPr lang="en-US" sz="3200" b="1" dirty="0">
                <a:solidFill>
                  <a:srgbClr val="00B050"/>
                </a:solidFill>
              </a:rPr>
              <a:t>UPDATE</a:t>
            </a:r>
          </a:p>
        </p:txBody>
      </p:sp>
      <p:sp>
        <p:nvSpPr>
          <p:cNvPr id="19" name="TextBox 18">
            <a:extLst>
              <a:ext uri="{FF2B5EF4-FFF2-40B4-BE49-F238E27FC236}">
                <a16:creationId xmlns:a16="http://schemas.microsoft.com/office/drawing/2014/main" id="{2C285F65-A9C2-460B-B87C-EF8E54BE5E16}"/>
              </a:ext>
            </a:extLst>
          </p:cNvPr>
          <p:cNvSpPr txBox="1"/>
          <p:nvPr/>
        </p:nvSpPr>
        <p:spPr>
          <a:xfrm>
            <a:off x="3093059" y="3769046"/>
            <a:ext cx="2134384" cy="461665"/>
          </a:xfrm>
          <a:prstGeom prst="rect">
            <a:avLst/>
          </a:prstGeom>
          <a:noFill/>
        </p:spPr>
        <p:txBody>
          <a:bodyPr wrap="square" rtlCol="0">
            <a:spAutoFit/>
          </a:bodyPr>
          <a:lstStyle/>
          <a:p>
            <a:r>
              <a:rPr lang="en-US" sz="2400" b="1" dirty="0">
                <a:solidFill>
                  <a:schemeClr val="bg1"/>
                </a:solidFill>
              </a:rPr>
              <a:t>ROADMAP</a:t>
            </a:r>
          </a:p>
        </p:txBody>
      </p:sp>
      <p:sp>
        <p:nvSpPr>
          <p:cNvPr id="20" name="TextBox 19">
            <a:extLst>
              <a:ext uri="{FF2B5EF4-FFF2-40B4-BE49-F238E27FC236}">
                <a16:creationId xmlns:a16="http://schemas.microsoft.com/office/drawing/2014/main" id="{1A48AFCE-A46E-4B1A-8BF1-FBBCCCBF1621}"/>
              </a:ext>
            </a:extLst>
          </p:cNvPr>
          <p:cNvSpPr txBox="1"/>
          <p:nvPr/>
        </p:nvSpPr>
        <p:spPr>
          <a:xfrm>
            <a:off x="587989" y="3829321"/>
            <a:ext cx="2642940" cy="461665"/>
          </a:xfrm>
          <a:prstGeom prst="rect">
            <a:avLst/>
          </a:prstGeom>
          <a:noFill/>
        </p:spPr>
        <p:txBody>
          <a:bodyPr wrap="square" rtlCol="0">
            <a:spAutoFit/>
          </a:bodyPr>
          <a:lstStyle/>
          <a:p>
            <a:r>
              <a:rPr lang="en-US" sz="2400" b="1" dirty="0">
                <a:solidFill>
                  <a:srgbClr val="E3B86C"/>
                </a:solidFill>
              </a:rPr>
              <a:t>PARTNERSHIP</a:t>
            </a:r>
          </a:p>
        </p:txBody>
      </p:sp>
      <p:sp>
        <p:nvSpPr>
          <p:cNvPr id="21" name="TextBox 20">
            <a:extLst>
              <a:ext uri="{FF2B5EF4-FFF2-40B4-BE49-F238E27FC236}">
                <a16:creationId xmlns:a16="http://schemas.microsoft.com/office/drawing/2014/main" id="{3104EEE0-623B-4AB0-84C1-793924BDC7BA}"/>
              </a:ext>
            </a:extLst>
          </p:cNvPr>
          <p:cNvSpPr txBox="1"/>
          <p:nvPr/>
        </p:nvSpPr>
        <p:spPr>
          <a:xfrm>
            <a:off x="1124594" y="4241490"/>
            <a:ext cx="3015653" cy="830997"/>
          </a:xfrm>
          <a:prstGeom prst="rect">
            <a:avLst/>
          </a:prstGeom>
          <a:noFill/>
        </p:spPr>
        <p:txBody>
          <a:bodyPr wrap="square" rtlCol="0">
            <a:spAutoFit/>
          </a:bodyPr>
          <a:lstStyle/>
          <a:p>
            <a:r>
              <a:rPr lang="en-US" sz="4800" b="1" dirty="0">
                <a:solidFill>
                  <a:srgbClr val="FFC000"/>
                </a:solidFill>
              </a:rPr>
              <a:t>RELEASE</a:t>
            </a:r>
          </a:p>
        </p:txBody>
      </p:sp>
      <p:sp>
        <p:nvSpPr>
          <p:cNvPr id="3" name="Arrow: Right 2">
            <a:extLst>
              <a:ext uri="{FF2B5EF4-FFF2-40B4-BE49-F238E27FC236}">
                <a16:creationId xmlns:a16="http://schemas.microsoft.com/office/drawing/2014/main" id="{13010266-B86A-4F57-BF7B-CCB339295D1C}"/>
              </a:ext>
            </a:extLst>
          </p:cNvPr>
          <p:cNvSpPr/>
          <p:nvPr/>
        </p:nvSpPr>
        <p:spPr>
          <a:xfrm>
            <a:off x="5410216" y="3303191"/>
            <a:ext cx="1024974" cy="406615"/>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8AEF189-8906-4667-8DCE-C026EE95D108}"/>
              </a:ext>
            </a:extLst>
          </p:cNvPr>
          <p:cNvSpPr/>
          <p:nvPr/>
        </p:nvSpPr>
        <p:spPr>
          <a:xfrm>
            <a:off x="241415" y="1401039"/>
            <a:ext cx="4903414" cy="4121859"/>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24" name="Oval 23">
            <a:extLst>
              <a:ext uri="{FF2B5EF4-FFF2-40B4-BE49-F238E27FC236}">
                <a16:creationId xmlns:a16="http://schemas.microsoft.com/office/drawing/2014/main" id="{029AC9E0-CFCB-46B4-947D-2BAA8BDE879C}"/>
              </a:ext>
            </a:extLst>
          </p:cNvPr>
          <p:cNvSpPr/>
          <p:nvPr/>
        </p:nvSpPr>
        <p:spPr>
          <a:xfrm>
            <a:off x="6787801" y="1423966"/>
            <a:ext cx="4903414" cy="4121859"/>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25" name="TextBox 24">
            <a:extLst>
              <a:ext uri="{FF2B5EF4-FFF2-40B4-BE49-F238E27FC236}">
                <a16:creationId xmlns:a16="http://schemas.microsoft.com/office/drawing/2014/main" id="{3C60C867-0A6C-43A7-AD0B-03CE6A0C692E}"/>
              </a:ext>
            </a:extLst>
          </p:cNvPr>
          <p:cNvSpPr txBox="1"/>
          <p:nvPr/>
        </p:nvSpPr>
        <p:spPr>
          <a:xfrm>
            <a:off x="7998948" y="1872150"/>
            <a:ext cx="3103482" cy="584775"/>
          </a:xfrm>
          <a:prstGeom prst="rect">
            <a:avLst/>
          </a:prstGeom>
          <a:noFill/>
        </p:spPr>
        <p:txBody>
          <a:bodyPr wrap="square" rtlCol="0">
            <a:spAutoFit/>
          </a:bodyPr>
          <a:lstStyle/>
          <a:p>
            <a:r>
              <a:rPr lang="en-US" sz="3200" b="1" dirty="0">
                <a:solidFill>
                  <a:srgbClr val="FFFF00"/>
                </a:solidFill>
              </a:rPr>
              <a:t>APP LAUNCH</a:t>
            </a:r>
          </a:p>
        </p:txBody>
      </p:sp>
      <p:sp>
        <p:nvSpPr>
          <p:cNvPr id="26" name="TextBox 25">
            <a:extLst>
              <a:ext uri="{FF2B5EF4-FFF2-40B4-BE49-F238E27FC236}">
                <a16:creationId xmlns:a16="http://schemas.microsoft.com/office/drawing/2014/main" id="{6C69D5FE-FBF7-4804-B839-29411DBE425B}"/>
              </a:ext>
            </a:extLst>
          </p:cNvPr>
          <p:cNvSpPr txBox="1"/>
          <p:nvPr/>
        </p:nvSpPr>
        <p:spPr>
          <a:xfrm>
            <a:off x="8950019" y="3231710"/>
            <a:ext cx="2964581" cy="400110"/>
          </a:xfrm>
          <a:prstGeom prst="rect">
            <a:avLst/>
          </a:prstGeom>
          <a:noFill/>
        </p:spPr>
        <p:txBody>
          <a:bodyPr wrap="square" rtlCol="0">
            <a:spAutoFit/>
          </a:bodyPr>
          <a:lstStyle/>
          <a:p>
            <a:r>
              <a:rPr lang="en-US" sz="2000" b="1" dirty="0">
                <a:solidFill>
                  <a:schemeClr val="bg1"/>
                </a:solidFill>
              </a:rPr>
              <a:t>ROADMAP UPDATE</a:t>
            </a:r>
          </a:p>
        </p:txBody>
      </p:sp>
      <p:sp>
        <p:nvSpPr>
          <p:cNvPr id="27" name="TextBox 26">
            <a:extLst>
              <a:ext uri="{FF2B5EF4-FFF2-40B4-BE49-F238E27FC236}">
                <a16:creationId xmlns:a16="http://schemas.microsoft.com/office/drawing/2014/main" id="{BE2C081B-0B6A-40D2-99A5-F769CAFB458B}"/>
              </a:ext>
            </a:extLst>
          </p:cNvPr>
          <p:cNvSpPr txBox="1"/>
          <p:nvPr/>
        </p:nvSpPr>
        <p:spPr>
          <a:xfrm>
            <a:off x="7185604" y="4069541"/>
            <a:ext cx="3581857" cy="523220"/>
          </a:xfrm>
          <a:prstGeom prst="rect">
            <a:avLst/>
          </a:prstGeom>
          <a:noFill/>
        </p:spPr>
        <p:txBody>
          <a:bodyPr wrap="square" rtlCol="0">
            <a:spAutoFit/>
          </a:bodyPr>
          <a:lstStyle/>
          <a:p>
            <a:r>
              <a:rPr lang="en-US" sz="2800" b="1" dirty="0">
                <a:solidFill>
                  <a:srgbClr val="7030A0"/>
                </a:solidFill>
              </a:rPr>
              <a:t>MAINNET RELEASE</a:t>
            </a:r>
          </a:p>
        </p:txBody>
      </p:sp>
      <p:sp>
        <p:nvSpPr>
          <p:cNvPr id="30" name="TextBox 29">
            <a:extLst>
              <a:ext uri="{FF2B5EF4-FFF2-40B4-BE49-F238E27FC236}">
                <a16:creationId xmlns:a16="http://schemas.microsoft.com/office/drawing/2014/main" id="{F1EC8CBE-C401-4AE1-AD9D-65214163C6BB}"/>
              </a:ext>
            </a:extLst>
          </p:cNvPr>
          <p:cNvSpPr txBox="1"/>
          <p:nvPr/>
        </p:nvSpPr>
        <p:spPr>
          <a:xfrm>
            <a:off x="7593008" y="4569391"/>
            <a:ext cx="2642940" cy="646331"/>
          </a:xfrm>
          <a:prstGeom prst="rect">
            <a:avLst/>
          </a:prstGeom>
          <a:noFill/>
        </p:spPr>
        <p:txBody>
          <a:bodyPr wrap="square" rtlCol="0">
            <a:spAutoFit/>
          </a:bodyPr>
          <a:lstStyle/>
          <a:p>
            <a:r>
              <a:rPr lang="en-US" b="1" dirty="0">
                <a:solidFill>
                  <a:srgbClr val="E3B86C"/>
                </a:solidFill>
              </a:rPr>
              <a:t>PARTNERSHIP</a:t>
            </a:r>
          </a:p>
          <a:p>
            <a:r>
              <a:rPr lang="en-US" b="1" dirty="0">
                <a:solidFill>
                  <a:srgbClr val="E3B86C"/>
                </a:solidFill>
              </a:rPr>
              <a:t>       ANNOUNCEMENT</a:t>
            </a:r>
          </a:p>
        </p:txBody>
      </p:sp>
      <p:sp>
        <p:nvSpPr>
          <p:cNvPr id="32" name="TextBox 31">
            <a:extLst>
              <a:ext uri="{FF2B5EF4-FFF2-40B4-BE49-F238E27FC236}">
                <a16:creationId xmlns:a16="http://schemas.microsoft.com/office/drawing/2014/main" id="{B4DEE243-C413-430C-9F73-A0DB77C9A54C}"/>
              </a:ext>
            </a:extLst>
          </p:cNvPr>
          <p:cNvSpPr txBox="1"/>
          <p:nvPr/>
        </p:nvSpPr>
        <p:spPr>
          <a:xfrm>
            <a:off x="7058283" y="2528769"/>
            <a:ext cx="4632932" cy="646331"/>
          </a:xfrm>
          <a:prstGeom prst="rect">
            <a:avLst/>
          </a:prstGeom>
          <a:noFill/>
        </p:spPr>
        <p:txBody>
          <a:bodyPr wrap="square" rtlCol="0">
            <a:spAutoFit/>
          </a:bodyPr>
          <a:lstStyle/>
          <a:p>
            <a:r>
              <a:rPr lang="en-US" sz="3600" b="1" dirty="0">
                <a:solidFill>
                  <a:srgbClr val="00B0F0"/>
                </a:solidFill>
              </a:rPr>
              <a:t>TESTNET LAUNCH</a:t>
            </a:r>
          </a:p>
        </p:txBody>
      </p:sp>
      <p:sp>
        <p:nvSpPr>
          <p:cNvPr id="33" name="TextBox 32">
            <a:extLst>
              <a:ext uri="{FF2B5EF4-FFF2-40B4-BE49-F238E27FC236}">
                <a16:creationId xmlns:a16="http://schemas.microsoft.com/office/drawing/2014/main" id="{F2806EAE-0FB7-4AA9-B92C-AF4BB930DB5F}"/>
              </a:ext>
            </a:extLst>
          </p:cNvPr>
          <p:cNvSpPr txBox="1"/>
          <p:nvPr/>
        </p:nvSpPr>
        <p:spPr>
          <a:xfrm>
            <a:off x="7071939" y="3536933"/>
            <a:ext cx="3924036" cy="584775"/>
          </a:xfrm>
          <a:prstGeom prst="rect">
            <a:avLst/>
          </a:prstGeom>
          <a:noFill/>
        </p:spPr>
        <p:txBody>
          <a:bodyPr wrap="square" rtlCol="0">
            <a:spAutoFit/>
          </a:bodyPr>
          <a:lstStyle/>
          <a:p>
            <a:r>
              <a:rPr lang="en-US" sz="3200" b="1" dirty="0">
                <a:solidFill>
                  <a:srgbClr val="00B050"/>
                </a:solidFill>
              </a:rPr>
              <a:t>COMING SOON</a:t>
            </a:r>
          </a:p>
        </p:txBody>
      </p:sp>
      <p:sp>
        <p:nvSpPr>
          <p:cNvPr id="34" name="Title 22">
            <a:extLst>
              <a:ext uri="{FF2B5EF4-FFF2-40B4-BE49-F238E27FC236}">
                <a16:creationId xmlns:a16="http://schemas.microsoft.com/office/drawing/2014/main" id="{5F5D1F27-C1D7-4484-B1CE-5DD19F038136}"/>
              </a:ext>
            </a:extLst>
          </p:cNvPr>
          <p:cNvSpPr txBox="1">
            <a:spLocks noChangeArrowheads="1"/>
          </p:cNvSpPr>
          <p:nvPr/>
        </p:nvSpPr>
        <p:spPr bwMode="auto">
          <a:xfrm>
            <a:off x="107011" y="5776249"/>
            <a:ext cx="5346391"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2800" dirty="0">
                <a:solidFill>
                  <a:schemeClr val="bg1"/>
                </a:solidFill>
              </a:rPr>
              <a:t>28 Manually Picked Keywords</a:t>
            </a:r>
            <a:endParaRPr lang="en-ID" altLang="en-US" sz="2800" dirty="0">
              <a:solidFill>
                <a:schemeClr val="bg1"/>
              </a:solidFill>
            </a:endParaRPr>
          </a:p>
        </p:txBody>
      </p:sp>
      <p:sp>
        <p:nvSpPr>
          <p:cNvPr id="35" name="Title 22">
            <a:extLst>
              <a:ext uri="{FF2B5EF4-FFF2-40B4-BE49-F238E27FC236}">
                <a16:creationId xmlns:a16="http://schemas.microsoft.com/office/drawing/2014/main" id="{05CB8483-0930-4A13-BF87-B0CE739416BB}"/>
              </a:ext>
            </a:extLst>
          </p:cNvPr>
          <p:cNvSpPr txBox="1">
            <a:spLocks noChangeArrowheads="1"/>
          </p:cNvSpPr>
          <p:nvPr/>
        </p:nvSpPr>
        <p:spPr bwMode="auto">
          <a:xfrm>
            <a:off x="6123795" y="5769305"/>
            <a:ext cx="5961194"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2800" dirty="0">
                <a:solidFill>
                  <a:schemeClr val="bg1"/>
                </a:solidFill>
              </a:rPr>
              <a:t>65 Bigram Relevant Keywords</a:t>
            </a:r>
            <a:endParaRPr lang="en-ID" altLang="en-US" sz="2800" dirty="0">
              <a:solidFill>
                <a:schemeClr val="bg1"/>
              </a:solidFill>
            </a:endParaRPr>
          </a:p>
        </p:txBody>
      </p:sp>
    </p:spTree>
    <p:extLst>
      <p:ext uri="{BB962C8B-B14F-4D97-AF65-F5344CB8AC3E}">
        <p14:creationId xmlns:p14="http://schemas.microsoft.com/office/powerpoint/2010/main" val="75082807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up)">
                                      <p:cBhvr>
                                        <p:cTn id="11" dur="500"/>
                                        <p:tgtEl>
                                          <p:spTgt spid="34"/>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up)">
                                      <p:cBhvr>
                                        <p:cTn id="1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34" grpId="0"/>
      <p:bldP spid="35"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75DD673-D482-47AB-B0A0-C4DD07FF2899}"/>
              </a:ext>
            </a:extLst>
          </p:cNvPr>
          <p:cNvSpPr/>
          <p:nvPr/>
        </p:nvSpPr>
        <p:spPr>
          <a:xfrm>
            <a:off x="-1" y="0"/>
            <a:ext cx="12190477" cy="6858000"/>
          </a:xfrm>
          <a:prstGeom prst="rect">
            <a:avLst/>
          </a:prstGeom>
          <a:solidFill>
            <a:srgbClr val="0E0F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Text&#10;&#10;Description automatically generated">
            <a:extLst>
              <a:ext uri="{FF2B5EF4-FFF2-40B4-BE49-F238E27FC236}">
                <a16:creationId xmlns:a16="http://schemas.microsoft.com/office/drawing/2014/main" id="{22D3F8DB-4605-436E-92CB-48D62B9368E9}"/>
              </a:ext>
            </a:extLst>
          </p:cNvPr>
          <p:cNvPicPr>
            <a:picLocks noChangeAspect="1"/>
          </p:cNvPicPr>
          <p:nvPr/>
        </p:nvPicPr>
        <p:blipFill rotWithShape="1">
          <a:blip r:embed="rId3"/>
          <a:srcRect b="5081"/>
          <a:stretch/>
        </p:blipFill>
        <p:spPr>
          <a:xfrm>
            <a:off x="1607812" y="904862"/>
            <a:ext cx="8976375" cy="5048275"/>
          </a:xfrm>
          <a:prstGeom prst="rect">
            <a:avLst/>
          </a:prstGeom>
          <a:effectLst>
            <a:glow rad="228600">
              <a:srgbClr val="E3B86C">
                <a:alpha val="40000"/>
              </a:srgbClr>
            </a:glow>
          </a:effectLst>
        </p:spPr>
      </p:pic>
    </p:spTree>
    <p:extLst>
      <p:ext uri="{BB962C8B-B14F-4D97-AF65-F5344CB8AC3E}">
        <p14:creationId xmlns:p14="http://schemas.microsoft.com/office/powerpoint/2010/main" val="3732578910"/>
      </p:ext>
    </p:extLst>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cross on a black background&#10;&#10;Description automatically generated with low confidence">
            <a:extLst>
              <a:ext uri="{FF2B5EF4-FFF2-40B4-BE49-F238E27FC236}">
                <a16:creationId xmlns:a16="http://schemas.microsoft.com/office/drawing/2014/main" id="{BE58FCC9-325A-46D7-A059-2DEFFAAE3E98}"/>
              </a:ext>
            </a:extLst>
          </p:cNvPr>
          <p:cNvPicPr>
            <a:picLocks noChangeAspect="1"/>
          </p:cNvPicPr>
          <p:nvPr/>
        </p:nvPicPr>
        <p:blipFill rotWithShape="1">
          <a:blip r:embed="rId3"/>
          <a:srcRect l="-1" r="41677"/>
          <a:stretch/>
        </p:blipFill>
        <p:spPr>
          <a:xfrm>
            <a:off x="0" y="-52527"/>
            <a:ext cx="12161520" cy="6910527"/>
          </a:xfrm>
          <a:prstGeom prst="rect">
            <a:avLst/>
          </a:prstGeom>
        </p:spPr>
      </p:pic>
      <p:sp>
        <p:nvSpPr>
          <p:cNvPr id="17" name="Title 22">
            <a:extLst>
              <a:ext uri="{FF2B5EF4-FFF2-40B4-BE49-F238E27FC236}">
                <a16:creationId xmlns:a16="http://schemas.microsoft.com/office/drawing/2014/main" id="{57146CDB-6600-47FC-8C32-DDE1F4CFF145}"/>
              </a:ext>
            </a:extLst>
          </p:cNvPr>
          <p:cNvSpPr txBox="1">
            <a:spLocks noChangeArrowheads="1"/>
          </p:cNvSpPr>
          <p:nvPr/>
        </p:nvSpPr>
        <p:spPr bwMode="auto">
          <a:xfrm>
            <a:off x="1595387" y="314707"/>
            <a:ext cx="8970746"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ID" altLang="en-US" sz="4000" dirty="0">
                <a:solidFill>
                  <a:schemeClr val="bg1"/>
                </a:solidFill>
              </a:rPr>
              <a:t>Immutable (</a:t>
            </a:r>
            <a:r>
              <a:rPr lang="en-ID" altLang="en-US" sz="4000" dirty="0">
                <a:solidFill>
                  <a:srgbClr val="E3B86C"/>
                </a:solidFill>
              </a:rPr>
              <a:t>IMX</a:t>
            </a:r>
            <a:r>
              <a:rPr lang="en-ID" altLang="en-US" sz="4000" dirty="0">
                <a:solidFill>
                  <a:schemeClr val="bg1"/>
                </a:solidFill>
              </a:rPr>
              <a:t>)</a:t>
            </a:r>
          </a:p>
        </p:txBody>
      </p:sp>
      <p:pic>
        <p:nvPicPr>
          <p:cNvPr id="5" name="Picture 4" descr="Text&#10;&#10;Description automatically generated">
            <a:extLst>
              <a:ext uri="{FF2B5EF4-FFF2-40B4-BE49-F238E27FC236}">
                <a16:creationId xmlns:a16="http://schemas.microsoft.com/office/drawing/2014/main" id="{5847A0A4-EE05-4E01-8D65-3004B62308E0}"/>
              </a:ext>
            </a:extLst>
          </p:cNvPr>
          <p:cNvPicPr>
            <a:picLocks noChangeAspect="1"/>
          </p:cNvPicPr>
          <p:nvPr/>
        </p:nvPicPr>
        <p:blipFill>
          <a:blip r:embed="rId4"/>
          <a:stretch>
            <a:fillRect/>
          </a:stretch>
        </p:blipFill>
        <p:spPr>
          <a:xfrm>
            <a:off x="4976933" y="2399452"/>
            <a:ext cx="4549534" cy="2697714"/>
          </a:xfrm>
          <a:prstGeom prst="rect">
            <a:avLst/>
          </a:prstGeom>
          <a:effectLst>
            <a:glow rad="101600">
              <a:srgbClr val="E3B86C">
                <a:alpha val="60000"/>
              </a:srgbClr>
            </a:glow>
          </a:effectLst>
        </p:spPr>
      </p:pic>
      <p:pic>
        <p:nvPicPr>
          <p:cNvPr id="4" name="Picture 3">
            <a:extLst>
              <a:ext uri="{FF2B5EF4-FFF2-40B4-BE49-F238E27FC236}">
                <a16:creationId xmlns:a16="http://schemas.microsoft.com/office/drawing/2014/main" id="{7D0DE824-AFCF-4028-BFF0-8ADB113FB5C8}"/>
              </a:ext>
            </a:extLst>
          </p:cNvPr>
          <p:cNvPicPr>
            <a:picLocks noChangeAspect="1"/>
          </p:cNvPicPr>
          <p:nvPr/>
        </p:nvPicPr>
        <p:blipFill>
          <a:blip r:embed="rId5"/>
          <a:stretch>
            <a:fillRect/>
          </a:stretch>
        </p:blipFill>
        <p:spPr>
          <a:xfrm>
            <a:off x="523931" y="1439690"/>
            <a:ext cx="3801884" cy="4612018"/>
          </a:xfrm>
          <a:prstGeom prst="rect">
            <a:avLst/>
          </a:prstGeom>
          <a:effectLst>
            <a:glow rad="101600">
              <a:srgbClr val="E3B86C">
                <a:alpha val="60000"/>
              </a:srgbClr>
            </a:glow>
          </a:effectLst>
        </p:spPr>
      </p:pic>
    </p:spTree>
    <p:extLst>
      <p:ext uri="{BB962C8B-B14F-4D97-AF65-F5344CB8AC3E}">
        <p14:creationId xmlns:p14="http://schemas.microsoft.com/office/powerpoint/2010/main" val="102399907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up)">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B4F60F7-AE53-4EC2-A68D-B7270840DD7A}"/>
              </a:ext>
            </a:extLst>
          </p:cNvPr>
          <p:cNvSpPr/>
          <p:nvPr/>
        </p:nvSpPr>
        <p:spPr>
          <a:xfrm>
            <a:off x="0" y="0"/>
            <a:ext cx="12192000" cy="6858000"/>
          </a:xfrm>
          <a:prstGeom prst="rect">
            <a:avLst/>
          </a:prstGeom>
          <a:solidFill>
            <a:srgbClr val="0E0F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ical user interface, chart&#10;&#10;Description automatically generated">
            <a:extLst>
              <a:ext uri="{FF2B5EF4-FFF2-40B4-BE49-F238E27FC236}">
                <a16:creationId xmlns:a16="http://schemas.microsoft.com/office/drawing/2014/main" id="{31210CA5-EE04-4BB0-9B7D-3A69897F2019}"/>
              </a:ext>
            </a:extLst>
          </p:cNvPr>
          <p:cNvPicPr>
            <a:picLocks noChangeAspect="1"/>
          </p:cNvPicPr>
          <p:nvPr/>
        </p:nvPicPr>
        <p:blipFill>
          <a:blip r:embed="rId3"/>
          <a:stretch>
            <a:fillRect/>
          </a:stretch>
        </p:blipFill>
        <p:spPr>
          <a:xfrm>
            <a:off x="321489" y="752700"/>
            <a:ext cx="11549021" cy="5352600"/>
          </a:xfrm>
          <a:prstGeom prst="rect">
            <a:avLst/>
          </a:prstGeom>
          <a:effectLst>
            <a:glow rad="139700">
              <a:srgbClr val="E3B86C">
                <a:alpha val="40000"/>
              </a:srgbClr>
            </a:glow>
          </a:effectLst>
        </p:spPr>
      </p:pic>
    </p:spTree>
    <p:extLst>
      <p:ext uri="{BB962C8B-B14F-4D97-AF65-F5344CB8AC3E}">
        <p14:creationId xmlns:p14="http://schemas.microsoft.com/office/powerpoint/2010/main" val="2635893483"/>
      </p:ext>
    </p:extLst>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cross on a black background&#10;&#10;Description automatically generated with low confidence">
            <a:extLst>
              <a:ext uri="{FF2B5EF4-FFF2-40B4-BE49-F238E27FC236}">
                <a16:creationId xmlns:a16="http://schemas.microsoft.com/office/drawing/2014/main" id="{BE58FCC9-325A-46D7-A059-2DEFFAAE3E98}"/>
              </a:ext>
            </a:extLst>
          </p:cNvPr>
          <p:cNvPicPr>
            <a:picLocks noChangeAspect="1"/>
          </p:cNvPicPr>
          <p:nvPr/>
        </p:nvPicPr>
        <p:blipFill rotWithShape="1">
          <a:blip r:embed="rId3"/>
          <a:srcRect l="-1" r="41677"/>
          <a:stretch/>
        </p:blipFill>
        <p:spPr>
          <a:xfrm>
            <a:off x="0" y="-52527"/>
            <a:ext cx="12161520" cy="6910527"/>
          </a:xfrm>
          <a:prstGeom prst="rect">
            <a:avLst/>
          </a:prstGeom>
        </p:spPr>
      </p:pic>
      <p:sp>
        <p:nvSpPr>
          <p:cNvPr id="17" name="Title 22">
            <a:extLst>
              <a:ext uri="{FF2B5EF4-FFF2-40B4-BE49-F238E27FC236}">
                <a16:creationId xmlns:a16="http://schemas.microsoft.com/office/drawing/2014/main" id="{57146CDB-6600-47FC-8C32-DDE1F4CFF145}"/>
              </a:ext>
            </a:extLst>
          </p:cNvPr>
          <p:cNvSpPr txBox="1">
            <a:spLocks noChangeArrowheads="1"/>
          </p:cNvSpPr>
          <p:nvPr/>
        </p:nvSpPr>
        <p:spPr bwMode="auto">
          <a:xfrm>
            <a:off x="1595387" y="314707"/>
            <a:ext cx="8970746"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ID" altLang="en-US" sz="4000" dirty="0">
                <a:solidFill>
                  <a:schemeClr val="bg1"/>
                </a:solidFill>
              </a:rPr>
              <a:t>APENFT (</a:t>
            </a:r>
            <a:r>
              <a:rPr lang="en-ID" altLang="en-US" sz="4000" dirty="0">
                <a:solidFill>
                  <a:srgbClr val="E3B86C"/>
                </a:solidFill>
              </a:rPr>
              <a:t>NFT</a:t>
            </a:r>
            <a:r>
              <a:rPr lang="en-ID" altLang="en-US" sz="4000" dirty="0">
                <a:solidFill>
                  <a:schemeClr val="bg1"/>
                </a:solidFill>
              </a:rPr>
              <a:t>)</a:t>
            </a:r>
          </a:p>
        </p:txBody>
      </p:sp>
      <p:pic>
        <p:nvPicPr>
          <p:cNvPr id="3" name="Picture 2">
            <a:extLst>
              <a:ext uri="{FF2B5EF4-FFF2-40B4-BE49-F238E27FC236}">
                <a16:creationId xmlns:a16="http://schemas.microsoft.com/office/drawing/2014/main" id="{881285C0-62C4-484B-AB1D-7FDD18DB68E3}"/>
              </a:ext>
            </a:extLst>
          </p:cNvPr>
          <p:cNvPicPr>
            <a:picLocks noChangeAspect="1"/>
          </p:cNvPicPr>
          <p:nvPr/>
        </p:nvPicPr>
        <p:blipFill>
          <a:blip r:embed="rId4"/>
          <a:stretch>
            <a:fillRect/>
          </a:stretch>
        </p:blipFill>
        <p:spPr>
          <a:xfrm>
            <a:off x="809066" y="1439690"/>
            <a:ext cx="3611006" cy="4844918"/>
          </a:xfrm>
          <a:prstGeom prst="rect">
            <a:avLst/>
          </a:prstGeom>
          <a:effectLst>
            <a:glow rad="101600">
              <a:srgbClr val="E3B86C">
                <a:alpha val="60000"/>
              </a:srgbClr>
            </a:glow>
          </a:effectLst>
        </p:spPr>
      </p:pic>
      <p:pic>
        <p:nvPicPr>
          <p:cNvPr id="4" name="Picture 3" descr="Shape&#10;&#10;Description automatically generated with medium confidence">
            <a:extLst>
              <a:ext uri="{FF2B5EF4-FFF2-40B4-BE49-F238E27FC236}">
                <a16:creationId xmlns:a16="http://schemas.microsoft.com/office/drawing/2014/main" id="{3307EB5E-87F3-4E08-A7DF-573223B9591C}"/>
              </a:ext>
            </a:extLst>
          </p:cNvPr>
          <p:cNvPicPr>
            <a:picLocks noChangeAspect="1"/>
          </p:cNvPicPr>
          <p:nvPr/>
        </p:nvPicPr>
        <p:blipFill>
          <a:blip r:embed="rId5"/>
          <a:stretch>
            <a:fillRect/>
          </a:stretch>
        </p:blipFill>
        <p:spPr>
          <a:xfrm>
            <a:off x="5048250" y="2162175"/>
            <a:ext cx="4572000" cy="2571750"/>
          </a:xfrm>
          <a:prstGeom prst="rect">
            <a:avLst/>
          </a:prstGeom>
        </p:spPr>
      </p:pic>
    </p:spTree>
    <p:extLst>
      <p:ext uri="{BB962C8B-B14F-4D97-AF65-F5344CB8AC3E}">
        <p14:creationId xmlns:p14="http://schemas.microsoft.com/office/powerpoint/2010/main" val="111924612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up)">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B4F60F7-AE53-4EC2-A68D-B7270840DD7A}"/>
              </a:ext>
            </a:extLst>
          </p:cNvPr>
          <p:cNvSpPr/>
          <p:nvPr/>
        </p:nvSpPr>
        <p:spPr>
          <a:xfrm>
            <a:off x="0" y="0"/>
            <a:ext cx="12192000" cy="6858000"/>
          </a:xfrm>
          <a:prstGeom prst="rect">
            <a:avLst/>
          </a:prstGeom>
          <a:solidFill>
            <a:srgbClr val="0E0F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screenshot of a computer&#10;&#10;Description automatically generated with medium confidence">
            <a:extLst>
              <a:ext uri="{FF2B5EF4-FFF2-40B4-BE49-F238E27FC236}">
                <a16:creationId xmlns:a16="http://schemas.microsoft.com/office/drawing/2014/main" id="{578A64AD-7BE6-4DCD-8A1D-30CCEBDA1293}"/>
              </a:ext>
            </a:extLst>
          </p:cNvPr>
          <p:cNvPicPr>
            <a:picLocks noChangeAspect="1"/>
          </p:cNvPicPr>
          <p:nvPr/>
        </p:nvPicPr>
        <p:blipFill>
          <a:blip r:embed="rId3"/>
          <a:stretch>
            <a:fillRect/>
          </a:stretch>
        </p:blipFill>
        <p:spPr>
          <a:xfrm>
            <a:off x="356816" y="568796"/>
            <a:ext cx="11478367" cy="5720408"/>
          </a:xfrm>
          <a:prstGeom prst="rect">
            <a:avLst/>
          </a:prstGeom>
          <a:effectLst>
            <a:glow rad="101600">
              <a:srgbClr val="E3B86C">
                <a:alpha val="60000"/>
              </a:srgbClr>
            </a:glow>
          </a:effectLst>
        </p:spPr>
      </p:pic>
    </p:spTree>
    <p:extLst>
      <p:ext uri="{BB962C8B-B14F-4D97-AF65-F5344CB8AC3E}">
        <p14:creationId xmlns:p14="http://schemas.microsoft.com/office/powerpoint/2010/main" val="2341412773"/>
      </p:ext>
    </p:extLst>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bed&#10;&#10;Description automatically generated">
            <a:extLst>
              <a:ext uri="{FF2B5EF4-FFF2-40B4-BE49-F238E27FC236}">
                <a16:creationId xmlns:a16="http://schemas.microsoft.com/office/drawing/2014/main" id="{9B84507C-CBFD-4280-B773-31052A9C2D06}"/>
              </a:ext>
            </a:extLst>
          </p:cNvPr>
          <p:cNvPicPr>
            <a:picLocks noChangeAspect="1"/>
          </p:cNvPicPr>
          <p:nvPr/>
        </p:nvPicPr>
        <p:blipFill>
          <a:blip r:embed="rId3"/>
          <a:stretch>
            <a:fillRect/>
          </a:stretch>
        </p:blipFill>
        <p:spPr>
          <a:xfrm rot="5400000">
            <a:off x="2666998" y="-2683510"/>
            <a:ext cx="6858002" cy="12192003"/>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2312322" y="666388"/>
            <a:ext cx="7442426"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chemeClr val="bg1"/>
                </a:solidFill>
              </a:rPr>
              <a:t>What can be improved on the </a:t>
            </a:r>
            <a:r>
              <a:rPr lang="en-US" altLang="en-US" sz="3200" dirty="0">
                <a:solidFill>
                  <a:srgbClr val="E3B86C"/>
                </a:solidFill>
              </a:rPr>
              <a:t>Crypto Twitter Strategy</a:t>
            </a:r>
            <a:r>
              <a:rPr lang="en-US" altLang="en-US" sz="3200" dirty="0">
                <a:solidFill>
                  <a:schemeClr val="bg1"/>
                </a:solidFill>
              </a:rPr>
              <a:t>?</a:t>
            </a:r>
            <a:endParaRPr lang="en-ID" altLang="en-US" sz="3200" dirty="0">
              <a:solidFill>
                <a:schemeClr val="bg1"/>
              </a:solidFill>
            </a:endParaRPr>
          </a:p>
        </p:txBody>
      </p:sp>
      <p:sp>
        <p:nvSpPr>
          <p:cNvPr id="15" name="Title 22">
            <a:extLst>
              <a:ext uri="{FF2B5EF4-FFF2-40B4-BE49-F238E27FC236}">
                <a16:creationId xmlns:a16="http://schemas.microsoft.com/office/drawing/2014/main" id="{087BDAB7-FF04-413D-AF50-ED94EA183C1F}"/>
              </a:ext>
            </a:extLst>
          </p:cNvPr>
          <p:cNvSpPr txBox="1">
            <a:spLocks noChangeArrowheads="1"/>
          </p:cNvSpPr>
          <p:nvPr/>
        </p:nvSpPr>
        <p:spPr bwMode="auto">
          <a:xfrm>
            <a:off x="2437250" y="3323041"/>
            <a:ext cx="7317498" cy="1894755"/>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457200" indent="-457200" defTabSz="914400" eaLnBrk="1" hangingPunct="1">
              <a:buFont typeface="Arial" panose="020B0604020202020204" pitchFamily="34" charset="0"/>
              <a:buChar char="•"/>
            </a:pPr>
            <a:r>
              <a:rPr lang="en-US" altLang="en-US" sz="2400" b="0" dirty="0">
                <a:solidFill>
                  <a:schemeClr val="bg1"/>
                </a:solidFill>
                <a:latin typeface="+mn-lt"/>
              </a:rPr>
              <a:t>Keyword Bigram Selection can be improved to filter the noise even further</a:t>
            </a:r>
          </a:p>
          <a:p>
            <a:pPr marL="457200" indent="-457200"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defTabSz="914400" eaLnBrk="1" hangingPunct="1">
              <a:buFont typeface="Arial" panose="020B0604020202020204" pitchFamily="34" charset="0"/>
              <a:buChar char="•"/>
            </a:pPr>
            <a:r>
              <a:rPr lang="en-US" altLang="en-US" sz="2400" b="0" dirty="0">
                <a:solidFill>
                  <a:schemeClr val="bg1"/>
                </a:solidFill>
                <a:latin typeface="+mn-lt"/>
              </a:rPr>
              <a:t>Deployed to a virtual server or AWS to run 24/7 and return tweets as they are posted</a:t>
            </a:r>
          </a:p>
          <a:p>
            <a:pPr marL="457200" indent="-457200"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defTabSz="914400" eaLnBrk="1" hangingPunct="1">
              <a:buFont typeface="Arial" panose="020B0604020202020204" pitchFamily="34" charset="0"/>
              <a:buChar char="•"/>
            </a:pPr>
            <a:r>
              <a:rPr lang="en-US" altLang="en-US" sz="2400" b="0" dirty="0">
                <a:solidFill>
                  <a:schemeClr val="bg1"/>
                </a:solidFill>
                <a:latin typeface="+mn-lt"/>
              </a:rPr>
              <a:t>More research on the relationship between  tweet news and price movements </a:t>
            </a:r>
          </a:p>
          <a:p>
            <a:pPr marL="457200" indent="-457200"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defTabSz="914400" eaLnBrk="1" hangingPunct="1">
              <a:buFont typeface="Arial" panose="020B0604020202020204" pitchFamily="34" charset="0"/>
              <a:buChar char="•"/>
            </a:pPr>
            <a:r>
              <a:rPr lang="en-US" altLang="en-US" sz="2400" b="0" dirty="0">
                <a:solidFill>
                  <a:schemeClr val="bg1"/>
                </a:solidFill>
                <a:latin typeface="+mn-lt"/>
              </a:rPr>
              <a:t>Instead of using the keyword filter, I can filter by the number of likes</a:t>
            </a:r>
          </a:p>
          <a:p>
            <a:pPr marL="457200" indent="-457200" algn="ctr"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marL="457200" indent="-457200" algn="ctr" defTabSz="914400" eaLnBrk="1" hangingPunct="1">
              <a:buFont typeface="Arial" panose="020B0604020202020204" pitchFamily="34" charset="0"/>
              <a:buChar char="•"/>
            </a:pPr>
            <a:endParaRPr lang="en-ID" altLang="en-US" sz="2400" b="0" dirty="0">
              <a:solidFill>
                <a:schemeClr val="bg1"/>
              </a:solidFill>
            </a:endParaRPr>
          </a:p>
        </p:txBody>
      </p:sp>
    </p:spTree>
    <p:extLst>
      <p:ext uri="{BB962C8B-B14F-4D97-AF65-F5344CB8AC3E}">
        <p14:creationId xmlns:p14="http://schemas.microsoft.com/office/powerpoint/2010/main" val="232695230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1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FD2D06A8-C068-4037-8C75-7D2170F5D4A3}"/>
              </a:ext>
            </a:extLst>
          </p:cNvPr>
          <p:cNvSpPr>
            <a:spLocks noGrp="1" noChangeArrowheads="1"/>
          </p:cNvSpPr>
          <p:nvPr>
            <p:ph type="title"/>
          </p:nvPr>
        </p:nvSpPr>
        <p:spPr bwMode="auto">
          <a:xfrm>
            <a:off x="2030021" y="3050125"/>
            <a:ext cx="8131957" cy="757749"/>
          </a:xfr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rgbClr val="000000"/>
                </a:solidFill>
              </a:rPr>
              <a:t>CRYPTO CALENDAR </a:t>
            </a:r>
            <a:r>
              <a:rPr lang="en-US" altLang="en-US" sz="3200" dirty="0">
                <a:solidFill>
                  <a:srgbClr val="E3B86C"/>
                </a:solidFill>
              </a:rPr>
              <a:t>STRATEGY</a:t>
            </a:r>
            <a:endParaRPr lang="en-ID" altLang="en-US" sz="3200" dirty="0">
              <a:solidFill>
                <a:srgbClr val="E3B86C"/>
              </a:solidFill>
            </a:endParaRPr>
          </a:p>
        </p:txBody>
      </p:sp>
      <p:sp>
        <p:nvSpPr>
          <p:cNvPr id="30" name="TextBox 29">
            <a:extLst>
              <a:ext uri="{FF2B5EF4-FFF2-40B4-BE49-F238E27FC236}">
                <a16:creationId xmlns:a16="http://schemas.microsoft.com/office/drawing/2014/main" id="{4FFA0045-A2C2-4A3B-A7BB-FA11F7EB6E10}"/>
              </a:ext>
            </a:extLst>
          </p:cNvPr>
          <p:cNvSpPr txBox="1"/>
          <p:nvPr/>
        </p:nvSpPr>
        <p:spPr>
          <a:xfrm>
            <a:off x="1814513" y="6164263"/>
            <a:ext cx="3149600" cy="246062"/>
          </a:xfrm>
          <a:prstGeom prst="rect">
            <a:avLst/>
          </a:prstGeom>
          <a:noFill/>
        </p:spPr>
        <p:txBody>
          <a:bodyPr>
            <a:spAutoFit/>
          </a:bodyPr>
          <a:lstStyle/>
          <a:p>
            <a:pPr eaLnBrk="1" fontAlgn="auto" hangingPunct="1">
              <a:spcBef>
                <a:spcPts val="0"/>
              </a:spcBef>
              <a:spcAft>
                <a:spcPts val="0"/>
              </a:spcAft>
              <a:defRPr/>
            </a:pPr>
            <a:r>
              <a:rPr lang="en-ID" sz="1000" dirty="0">
                <a:latin typeface="+mn-lt"/>
              </a:rPr>
              <a:t>Data Science &amp; Cryptocurrency Trading</a:t>
            </a:r>
          </a:p>
        </p:txBody>
      </p:sp>
      <p:sp>
        <p:nvSpPr>
          <p:cNvPr id="31" name="Freeform: Shape 30">
            <a:extLst>
              <a:ext uri="{FF2B5EF4-FFF2-40B4-BE49-F238E27FC236}">
                <a16:creationId xmlns:a16="http://schemas.microsoft.com/office/drawing/2014/main" id="{2F10108C-46BC-44F4-AB7D-6E5AF8DB76D7}"/>
              </a:ext>
            </a:extLst>
          </p:cNvPr>
          <p:cNvSpPr>
            <a:spLocks/>
          </p:cNvSpPr>
          <p:nvPr/>
        </p:nvSpPr>
        <p:spPr bwMode="auto">
          <a:xfrm>
            <a:off x="11279188" y="0"/>
            <a:ext cx="912812" cy="249238"/>
          </a:xfrm>
          <a:custGeom>
            <a:avLst/>
            <a:gdLst>
              <a:gd name="T0" fmla="*/ 0 w 3315045"/>
              <a:gd name="T1" fmla="*/ 0 h 2426654"/>
              <a:gd name="T2" fmla="*/ 912812 w 3315045"/>
              <a:gd name="T3" fmla="*/ 0 h 2426654"/>
              <a:gd name="T4" fmla="*/ 912812 w 3315045"/>
              <a:gd name="T5" fmla="*/ 248575 h 2426654"/>
              <a:gd name="T6" fmla="*/ 0 w 3315045"/>
              <a:gd name="T7" fmla="*/ 248575 h 242665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315045" h="2426654">
                <a:moveTo>
                  <a:pt x="0" y="0"/>
                </a:moveTo>
                <a:lnTo>
                  <a:pt x="3315046" y="0"/>
                </a:lnTo>
                <a:lnTo>
                  <a:pt x="3315046" y="2426655"/>
                </a:lnTo>
                <a:lnTo>
                  <a:pt x="0" y="2426655"/>
                </a:lnTo>
                <a:lnTo>
                  <a:pt x="0" y="0"/>
                </a:lnTo>
                <a:close/>
              </a:path>
            </a:pathLst>
          </a:custGeom>
          <a:solidFill>
            <a:srgbClr val="C00000"/>
          </a:solidFill>
          <a:ln>
            <a:noFill/>
          </a:ln>
        </p:spPr>
        <p:txBody>
          <a:bodyPr anchor="ctr"/>
          <a:lstStyle/>
          <a:p>
            <a:endParaRPr lang="en-GB"/>
          </a:p>
        </p:txBody>
      </p:sp>
      <p:pic>
        <p:nvPicPr>
          <p:cNvPr id="5" name="Picture 4" descr="Icon&#10;&#10;Description automatically generated with medium confidence">
            <a:extLst>
              <a:ext uri="{FF2B5EF4-FFF2-40B4-BE49-F238E27FC236}">
                <a16:creationId xmlns:a16="http://schemas.microsoft.com/office/drawing/2014/main" id="{AA6CE400-A35C-4787-8D5D-A369BC5CEAFA}"/>
              </a:ext>
            </a:extLst>
          </p:cNvPr>
          <p:cNvPicPr>
            <a:picLocks noChangeAspect="1"/>
          </p:cNvPicPr>
          <p:nvPr/>
        </p:nvPicPr>
        <p:blipFill>
          <a:blip r:embed="rId3"/>
          <a:stretch>
            <a:fillRect/>
          </a:stretch>
        </p:blipFill>
        <p:spPr>
          <a:xfrm>
            <a:off x="391514" y="6139562"/>
            <a:ext cx="1475235" cy="271273"/>
          </a:xfrm>
          <a:prstGeom prst="rect">
            <a:avLst/>
          </a:prstGeom>
        </p:spPr>
      </p:pic>
    </p:spTree>
    <p:extLst>
      <p:ext uri="{BB962C8B-B14F-4D97-AF65-F5344CB8AC3E}">
        <p14:creationId xmlns:p14="http://schemas.microsoft.com/office/powerpoint/2010/main" val="200476312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par>
                          <p:cTn id="12" fill="hold" nodeType="afterGroup">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up)">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56D7E25F-42B4-43BE-8BFF-45EB2899FE22}"/>
              </a:ext>
            </a:extLst>
          </p:cNvPr>
          <p:cNvSpPr txBox="1">
            <a:spLocks noChangeArrowheads="1"/>
          </p:cNvSpPr>
          <p:nvPr/>
        </p:nvSpPr>
        <p:spPr bwMode="auto">
          <a:xfrm>
            <a:off x="8001083" y="2072194"/>
            <a:ext cx="38862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eaLnBrk="1" hangingPunct="1"/>
            <a:r>
              <a:rPr lang="en-US" altLang="en-US" sz="2400" b="1" dirty="0">
                <a:latin typeface="+mj-lt"/>
              </a:rPr>
              <a:t>MARKET STRENGTH METER</a:t>
            </a:r>
          </a:p>
        </p:txBody>
      </p:sp>
      <p:sp>
        <p:nvSpPr>
          <p:cNvPr id="37" name="TextBox 36">
            <a:extLst>
              <a:ext uri="{FF2B5EF4-FFF2-40B4-BE49-F238E27FC236}">
                <a16:creationId xmlns:a16="http://schemas.microsoft.com/office/drawing/2014/main" id="{A03419F9-7072-42B9-A402-9FAC5E74193A}"/>
              </a:ext>
            </a:extLst>
          </p:cNvPr>
          <p:cNvSpPr txBox="1">
            <a:spLocks noChangeArrowheads="1"/>
          </p:cNvSpPr>
          <p:nvPr/>
        </p:nvSpPr>
        <p:spPr bwMode="auto">
          <a:xfrm>
            <a:off x="3554413" y="3303588"/>
            <a:ext cx="3506787" cy="200009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eaLnBrk="1" hangingPunct="1">
              <a:lnSpc>
                <a:spcPct val="150000"/>
              </a:lnSpc>
            </a:pPr>
            <a:r>
              <a:rPr lang="en-US" altLang="en-US" sz="1200" dirty="0"/>
              <a:t>By combining my knowledge in technical analysis and trading with a faster, and more efficient approach of gathering in visualizing data, I have designed 3 different trading strategies, along with a market meter, that will assist in short-to-mid-term investing decisions.</a:t>
            </a:r>
          </a:p>
        </p:txBody>
      </p:sp>
      <p:sp>
        <p:nvSpPr>
          <p:cNvPr id="40" name="Freeform: Shape 39">
            <a:extLst>
              <a:ext uri="{FF2B5EF4-FFF2-40B4-BE49-F238E27FC236}">
                <a16:creationId xmlns:a16="http://schemas.microsoft.com/office/drawing/2014/main" id="{B9A87872-DEA9-429B-BB28-4EB75D89978F}"/>
              </a:ext>
            </a:extLst>
          </p:cNvPr>
          <p:cNvSpPr>
            <a:spLocks/>
          </p:cNvSpPr>
          <p:nvPr/>
        </p:nvSpPr>
        <p:spPr bwMode="auto">
          <a:xfrm>
            <a:off x="11279188" y="0"/>
            <a:ext cx="912812" cy="249238"/>
          </a:xfrm>
          <a:custGeom>
            <a:avLst/>
            <a:gdLst>
              <a:gd name="T0" fmla="*/ 0 w 3315045"/>
              <a:gd name="T1" fmla="*/ 0 h 2426654"/>
              <a:gd name="T2" fmla="*/ 912812 w 3315045"/>
              <a:gd name="T3" fmla="*/ 0 h 2426654"/>
              <a:gd name="T4" fmla="*/ 912812 w 3315045"/>
              <a:gd name="T5" fmla="*/ 248575 h 2426654"/>
              <a:gd name="T6" fmla="*/ 0 w 3315045"/>
              <a:gd name="T7" fmla="*/ 248575 h 242665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315045" h="2426654">
                <a:moveTo>
                  <a:pt x="0" y="0"/>
                </a:moveTo>
                <a:lnTo>
                  <a:pt x="3315046" y="0"/>
                </a:lnTo>
                <a:lnTo>
                  <a:pt x="3315046" y="2426655"/>
                </a:lnTo>
                <a:lnTo>
                  <a:pt x="0" y="2426655"/>
                </a:lnTo>
                <a:lnTo>
                  <a:pt x="0" y="0"/>
                </a:lnTo>
                <a:close/>
              </a:path>
            </a:pathLst>
          </a:custGeom>
          <a:solidFill>
            <a:srgbClr val="E3B86C"/>
          </a:solidFill>
          <a:ln>
            <a:noFill/>
          </a:ln>
        </p:spPr>
        <p:txBody>
          <a:bodyPr anchor="ctr"/>
          <a:lstStyle/>
          <a:p>
            <a:endParaRPr lang="en-GB"/>
          </a:p>
        </p:txBody>
      </p:sp>
      <p:pic>
        <p:nvPicPr>
          <p:cNvPr id="7" name="Picture Placeholder 6" descr="A picture containing text, computer, indoor, electronics&#10;&#10;Description automatically generated">
            <a:extLst>
              <a:ext uri="{FF2B5EF4-FFF2-40B4-BE49-F238E27FC236}">
                <a16:creationId xmlns:a16="http://schemas.microsoft.com/office/drawing/2014/main" id="{7D2CEC52-B530-4619-84C0-F47008C1326D}"/>
              </a:ext>
            </a:extLst>
          </p:cNvPr>
          <p:cNvPicPr>
            <a:picLocks noGrp="1" noChangeAspect="1"/>
          </p:cNvPicPr>
          <p:nvPr>
            <p:ph type="pic" sz="quarter" idx="11"/>
          </p:nvPr>
        </p:nvPicPr>
        <p:blipFill>
          <a:blip r:embed="rId3"/>
          <a:srcRect l="28597" r="28597"/>
          <a:stretch>
            <a:fillRect/>
          </a:stretch>
        </p:blipFill>
        <p:spPr bwMode="auto">
          <a:xfrm>
            <a:off x="0" y="1295400"/>
            <a:ext cx="2741613" cy="4267200"/>
          </a:xfrm>
          <a:custGeom>
            <a:avLst/>
            <a:gdLst>
              <a:gd name="T0" fmla="*/ 0 w 2741614"/>
              <a:gd name="T1" fmla="*/ 0 h 4267202"/>
              <a:gd name="T2" fmla="*/ 2741614 w 2741614"/>
              <a:gd name="T3" fmla="*/ 0 h 4267202"/>
              <a:gd name="T4" fmla="*/ 2741614 w 2741614"/>
              <a:gd name="T5" fmla="*/ 4267202 h 4267202"/>
              <a:gd name="T6" fmla="*/ 0 w 2741614"/>
              <a:gd name="T7" fmla="*/ 4267202 h 42672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41614" h="4267202">
                <a:moveTo>
                  <a:pt x="0" y="0"/>
                </a:moveTo>
                <a:lnTo>
                  <a:pt x="2741614" y="0"/>
                </a:lnTo>
                <a:lnTo>
                  <a:pt x="2741614" y="4267202"/>
                </a:lnTo>
                <a:lnTo>
                  <a:pt x="0" y="4267202"/>
                </a:lnTo>
                <a:lnTo>
                  <a:pt x="0" y="0"/>
                </a:lnTo>
                <a:close/>
              </a:path>
            </a:pathLst>
          </a:custGeom>
          <a:ln w="9525"/>
          <a:extLst>
            <a:ext uri="{91240B29-F687-4F45-9708-019B960494DF}">
              <a14:hiddenLine xmlns:a14="http://schemas.microsoft.com/office/drawing/2010/main" w="4140" cap="flat">
                <a:solidFill>
                  <a:srgbClr val="000000"/>
                </a:solidFill>
                <a:miter lim="800000"/>
                <a:headEnd/>
                <a:tailEnd/>
              </a14:hiddenLine>
            </a:ext>
          </a:extLst>
        </p:spPr>
      </p:pic>
      <p:pic>
        <p:nvPicPr>
          <p:cNvPr id="3" name="Picture Placeholder 2" descr="A picture containing text, gauge&#10;&#10;Description automatically generated">
            <a:extLst>
              <a:ext uri="{FF2B5EF4-FFF2-40B4-BE49-F238E27FC236}">
                <a16:creationId xmlns:a16="http://schemas.microsoft.com/office/drawing/2014/main" id="{7BFFBF46-3019-4A47-BA36-E085ED2448E2}"/>
              </a:ext>
            </a:extLst>
          </p:cNvPr>
          <p:cNvPicPr>
            <a:picLocks noGrp="1" noChangeAspect="1"/>
          </p:cNvPicPr>
          <p:nvPr>
            <p:ph type="pic" sz="quarter" idx="10"/>
          </p:nvPr>
        </p:nvPicPr>
        <p:blipFill>
          <a:blip r:embed="rId4"/>
          <a:srcRect t="20952" b="20952"/>
          <a:stretch>
            <a:fillRect/>
          </a:stretch>
        </p:blipFill>
        <p:spPr bwMode="auto">
          <a:xfrm>
            <a:off x="2741613" y="0"/>
            <a:ext cx="3963987" cy="1295400"/>
          </a:xfrm>
          <a:custGeom>
            <a:avLst/>
            <a:gdLst>
              <a:gd name="T0" fmla="*/ 0 w 3963988"/>
              <a:gd name="T1" fmla="*/ 0 h 1295401"/>
              <a:gd name="T2" fmla="*/ 3963988 w 3963988"/>
              <a:gd name="T3" fmla="*/ 0 h 1295401"/>
              <a:gd name="T4" fmla="*/ 3963988 w 3963988"/>
              <a:gd name="T5" fmla="*/ 1295401 h 1295401"/>
              <a:gd name="T6" fmla="*/ 0 w 3963988"/>
              <a:gd name="T7" fmla="*/ 1295401 h 12954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63988" h="1295401">
                <a:moveTo>
                  <a:pt x="0" y="0"/>
                </a:moveTo>
                <a:lnTo>
                  <a:pt x="3963988" y="0"/>
                </a:lnTo>
                <a:lnTo>
                  <a:pt x="3963988" y="1295401"/>
                </a:lnTo>
                <a:lnTo>
                  <a:pt x="0" y="1295401"/>
                </a:lnTo>
                <a:lnTo>
                  <a:pt x="0" y="0"/>
                </a:lnTo>
                <a:close/>
              </a:path>
            </a:pathLst>
          </a:custGeom>
          <a:ln w="9525"/>
          <a:extLst>
            <a:ext uri="{91240B29-F687-4F45-9708-019B960494DF}">
              <a14:hiddenLine xmlns:a14="http://schemas.microsoft.com/office/drawing/2010/main" w="4140" cap="flat">
                <a:solidFill>
                  <a:srgbClr val="000000"/>
                </a:solidFill>
                <a:miter lim="800000"/>
                <a:headEnd/>
                <a:tailEnd/>
              </a14:hiddenLine>
            </a:ext>
          </a:extLst>
        </p:spPr>
      </p:pic>
      <p:sp>
        <p:nvSpPr>
          <p:cNvPr id="46" name="Title 45">
            <a:extLst>
              <a:ext uri="{FF2B5EF4-FFF2-40B4-BE49-F238E27FC236}">
                <a16:creationId xmlns:a16="http://schemas.microsoft.com/office/drawing/2014/main" id="{7FC65CA0-D35A-4026-AB68-CBC9BE74D0D1}"/>
              </a:ext>
            </a:extLst>
          </p:cNvPr>
          <p:cNvSpPr>
            <a:spLocks noGrp="1" noChangeArrowheads="1"/>
          </p:cNvSpPr>
          <p:nvPr>
            <p:ph type="title"/>
          </p:nvPr>
        </p:nvSpPr>
        <p:spPr bwMode="auto">
          <a:xfrm>
            <a:off x="3554413" y="2138363"/>
            <a:ext cx="3730625" cy="11985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0" compatLnSpc="1">
            <a:prstTxWarp prst="textNoShape">
              <a:avLst/>
            </a:prstTxWarp>
          </a:bodyPr>
          <a:lstStyle/>
          <a:p>
            <a:r>
              <a:rPr lang="en-US" altLang="en-US" dirty="0"/>
              <a:t>Methods of </a:t>
            </a:r>
            <a:r>
              <a:rPr lang="en-US" altLang="en-US" dirty="0">
                <a:solidFill>
                  <a:srgbClr val="E3B86C"/>
                </a:solidFill>
              </a:rPr>
              <a:t>Application</a:t>
            </a:r>
            <a:endParaRPr lang="en-ID" altLang="en-US" dirty="0">
              <a:solidFill>
                <a:srgbClr val="E3B86C"/>
              </a:solidFill>
            </a:endParaRPr>
          </a:p>
        </p:txBody>
      </p:sp>
      <p:sp>
        <p:nvSpPr>
          <p:cNvPr id="41" name="TextBox 40">
            <a:extLst>
              <a:ext uri="{FF2B5EF4-FFF2-40B4-BE49-F238E27FC236}">
                <a16:creationId xmlns:a16="http://schemas.microsoft.com/office/drawing/2014/main" id="{6AD115E2-45BE-4071-A90C-D6F813DA47B7}"/>
              </a:ext>
            </a:extLst>
          </p:cNvPr>
          <p:cNvSpPr txBox="1">
            <a:spLocks noChangeArrowheads="1"/>
          </p:cNvSpPr>
          <p:nvPr/>
        </p:nvSpPr>
        <p:spPr bwMode="auto">
          <a:xfrm>
            <a:off x="7491497" y="2073403"/>
            <a:ext cx="53022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eaLnBrk="1" hangingPunct="1"/>
            <a:r>
              <a:rPr lang="en-US" altLang="en-US" sz="2400" b="1" dirty="0">
                <a:solidFill>
                  <a:srgbClr val="E3B86C"/>
                </a:solidFill>
                <a:latin typeface="+mj-lt"/>
              </a:rPr>
              <a:t>01</a:t>
            </a:r>
          </a:p>
        </p:txBody>
      </p:sp>
      <p:sp>
        <p:nvSpPr>
          <p:cNvPr id="51" name="TextBox 50">
            <a:extLst>
              <a:ext uri="{FF2B5EF4-FFF2-40B4-BE49-F238E27FC236}">
                <a16:creationId xmlns:a16="http://schemas.microsoft.com/office/drawing/2014/main" id="{E0786F7D-3E7E-4626-850B-922AE2A24569}"/>
              </a:ext>
            </a:extLst>
          </p:cNvPr>
          <p:cNvSpPr txBox="1">
            <a:spLocks noChangeArrowheads="1"/>
          </p:cNvSpPr>
          <p:nvPr/>
        </p:nvSpPr>
        <p:spPr bwMode="auto">
          <a:xfrm>
            <a:off x="7499435" y="3033039"/>
            <a:ext cx="64452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eaLnBrk="1" hangingPunct="1"/>
            <a:r>
              <a:rPr lang="en-US" altLang="en-US" sz="2400" b="1" dirty="0">
                <a:solidFill>
                  <a:srgbClr val="E3B86C"/>
                </a:solidFill>
                <a:latin typeface="+mj-lt"/>
              </a:rPr>
              <a:t>02</a:t>
            </a:r>
          </a:p>
        </p:txBody>
      </p:sp>
      <p:sp>
        <p:nvSpPr>
          <p:cNvPr id="52" name="TextBox 51">
            <a:extLst>
              <a:ext uri="{FF2B5EF4-FFF2-40B4-BE49-F238E27FC236}">
                <a16:creationId xmlns:a16="http://schemas.microsoft.com/office/drawing/2014/main" id="{4C74D18A-7C7A-4DC5-B37C-8FCCD701C9FC}"/>
              </a:ext>
            </a:extLst>
          </p:cNvPr>
          <p:cNvSpPr txBox="1">
            <a:spLocks noChangeArrowheads="1"/>
          </p:cNvSpPr>
          <p:nvPr/>
        </p:nvSpPr>
        <p:spPr bwMode="auto">
          <a:xfrm>
            <a:off x="8021721" y="3033039"/>
            <a:ext cx="38862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eaLnBrk="1" hangingPunct="1"/>
            <a:r>
              <a:rPr lang="en-US" altLang="en-US" sz="2400" b="1" dirty="0">
                <a:latin typeface="+mj-lt"/>
              </a:rPr>
              <a:t>CRYPTO TWITTER STRATEGY</a:t>
            </a:r>
          </a:p>
        </p:txBody>
      </p:sp>
      <p:sp>
        <p:nvSpPr>
          <p:cNvPr id="53" name="TextBox 52">
            <a:extLst>
              <a:ext uri="{FF2B5EF4-FFF2-40B4-BE49-F238E27FC236}">
                <a16:creationId xmlns:a16="http://schemas.microsoft.com/office/drawing/2014/main" id="{C57D8100-E599-4E49-9159-97D2153D0684}"/>
              </a:ext>
            </a:extLst>
          </p:cNvPr>
          <p:cNvSpPr txBox="1">
            <a:spLocks noChangeArrowheads="1"/>
          </p:cNvSpPr>
          <p:nvPr/>
        </p:nvSpPr>
        <p:spPr bwMode="auto">
          <a:xfrm>
            <a:off x="7491497" y="4067368"/>
            <a:ext cx="64452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eaLnBrk="1" hangingPunct="1"/>
            <a:r>
              <a:rPr lang="en-US" altLang="en-US" sz="2400" b="1" dirty="0">
                <a:solidFill>
                  <a:srgbClr val="E3B86C"/>
                </a:solidFill>
                <a:latin typeface="+mj-lt"/>
              </a:rPr>
              <a:t>03</a:t>
            </a:r>
          </a:p>
        </p:txBody>
      </p:sp>
      <p:sp>
        <p:nvSpPr>
          <p:cNvPr id="54" name="TextBox 53">
            <a:extLst>
              <a:ext uri="{FF2B5EF4-FFF2-40B4-BE49-F238E27FC236}">
                <a16:creationId xmlns:a16="http://schemas.microsoft.com/office/drawing/2014/main" id="{7210804A-787D-4FDA-8911-1B37E523DC6B}"/>
              </a:ext>
            </a:extLst>
          </p:cNvPr>
          <p:cNvSpPr txBox="1">
            <a:spLocks noChangeArrowheads="1"/>
          </p:cNvSpPr>
          <p:nvPr/>
        </p:nvSpPr>
        <p:spPr bwMode="auto">
          <a:xfrm>
            <a:off x="8013783" y="4067368"/>
            <a:ext cx="38862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eaLnBrk="1" hangingPunct="1"/>
            <a:r>
              <a:rPr lang="en-US" altLang="en-US" sz="2400" b="1" dirty="0">
                <a:latin typeface="+mj-lt"/>
              </a:rPr>
              <a:t>CRYPTO CALENDAR</a:t>
            </a:r>
          </a:p>
          <a:p>
            <a:pPr eaLnBrk="1" hangingPunct="1"/>
            <a:r>
              <a:rPr lang="en-US" altLang="en-US" sz="2400" b="1" dirty="0">
                <a:latin typeface="+mj-lt"/>
              </a:rPr>
              <a:t>STRATEGY</a:t>
            </a:r>
          </a:p>
        </p:txBody>
      </p:sp>
      <p:sp>
        <p:nvSpPr>
          <p:cNvPr id="23" name="TextBox 22">
            <a:extLst>
              <a:ext uri="{FF2B5EF4-FFF2-40B4-BE49-F238E27FC236}">
                <a16:creationId xmlns:a16="http://schemas.microsoft.com/office/drawing/2014/main" id="{E0FAED93-0D2A-41F7-9E84-B0010865A68B}"/>
              </a:ext>
            </a:extLst>
          </p:cNvPr>
          <p:cNvSpPr txBox="1"/>
          <p:nvPr/>
        </p:nvSpPr>
        <p:spPr>
          <a:xfrm>
            <a:off x="1814513" y="6164263"/>
            <a:ext cx="3149600" cy="246062"/>
          </a:xfrm>
          <a:prstGeom prst="rect">
            <a:avLst/>
          </a:prstGeom>
          <a:noFill/>
        </p:spPr>
        <p:txBody>
          <a:bodyPr>
            <a:spAutoFit/>
          </a:bodyPr>
          <a:lstStyle/>
          <a:p>
            <a:pPr eaLnBrk="1" fontAlgn="auto" hangingPunct="1">
              <a:spcBef>
                <a:spcPts val="0"/>
              </a:spcBef>
              <a:spcAft>
                <a:spcPts val="0"/>
              </a:spcAft>
              <a:defRPr/>
            </a:pPr>
            <a:r>
              <a:rPr lang="en-ID" sz="1000" dirty="0">
                <a:latin typeface="+mn-lt"/>
              </a:rPr>
              <a:t>Data Science &amp; Cryptocurrency Trading</a:t>
            </a:r>
          </a:p>
        </p:txBody>
      </p:sp>
      <p:pic>
        <p:nvPicPr>
          <p:cNvPr id="24" name="Picture 23" descr="Icon&#10;&#10;Description automatically generated with medium confidence">
            <a:extLst>
              <a:ext uri="{FF2B5EF4-FFF2-40B4-BE49-F238E27FC236}">
                <a16:creationId xmlns:a16="http://schemas.microsoft.com/office/drawing/2014/main" id="{1A8789CA-912E-4964-B15E-52BEC745EDA1}"/>
              </a:ext>
            </a:extLst>
          </p:cNvPr>
          <p:cNvPicPr>
            <a:picLocks noChangeAspect="1"/>
          </p:cNvPicPr>
          <p:nvPr/>
        </p:nvPicPr>
        <p:blipFill>
          <a:blip r:embed="rId5"/>
          <a:stretch>
            <a:fillRect/>
          </a:stretch>
        </p:blipFill>
        <p:spPr>
          <a:xfrm>
            <a:off x="391514" y="6139562"/>
            <a:ext cx="1475235" cy="271273"/>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nodeType="afterGroup">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up)">
                                      <p:cBhvr>
                                        <p:cTn id="11" dur="500"/>
                                        <p:tgtEl>
                                          <p:spTgt spid="46"/>
                                        </p:tgtEl>
                                      </p:cBhvr>
                                    </p:animEffect>
                                  </p:childTnLst>
                                </p:cTn>
                              </p:par>
                            </p:childTnLst>
                          </p:cTn>
                        </p:par>
                        <p:par>
                          <p:cTn id="12" fill="hold" nodeType="afterGroup">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up)">
                                      <p:cBhvr>
                                        <p:cTn id="15" dur="500"/>
                                        <p:tgtEl>
                                          <p:spTgt spid="37"/>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wipe(left)">
                                      <p:cBhvr>
                                        <p:cTn id="18" dur="500"/>
                                        <p:tgtEl>
                                          <p:spTgt spid="21"/>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wipe(left)">
                                      <p:cBhvr>
                                        <p:cTn id="21" dur="500"/>
                                        <p:tgtEl>
                                          <p:spTgt spid="41"/>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51"/>
                                        </p:tgtEl>
                                        <p:attrNameLst>
                                          <p:attrName>style.visibility</p:attrName>
                                        </p:attrNameLst>
                                      </p:cBhvr>
                                      <p:to>
                                        <p:strVal val="visible"/>
                                      </p:to>
                                    </p:set>
                                    <p:animEffect transition="in" filter="wipe(left)">
                                      <p:cBhvr>
                                        <p:cTn id="24" dur="500"/>
                                        <p:tgtEl>
                                          <p:spTgt spid="51"/>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wipe(left)">
                                      <p:cBhvr>
                                        <p:cTn id="27" dur="500"/>
                                        <p:tgtEl>
                                          <p:spTgt spid="52"/>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53"/>
                                        </p:tgtEl>
                                        <p:attrNameLst>
                                          <p:attrName>style.visibility</p:attrName>
                                        </p:attrNameLst>
                                      </p:cBhvr>
                                      <p:to>
                                        <p:strVal val="visible"/>
                                      </p:to>
                                    </p:set>
                                    <p:animEffect transition="in" filter="wipe(left)">
                                      <p:cBhvr>
                                        <p:cTn id="30" dur="500"/>
                                        <p:tgtEl>
                                          <p:spTgt spid="53"/>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animEffect transition="in" filter="wipe(left)">
                                      <p:cBhvr>
                                        <p:cTn id="33" dur="500"/>
                                        <p:tgtEl>
                                          <p:spTgt spid="54"/>
                                        </p:tgtEl>
                                      </p:cBhvr>
                                    </p:animEffect>
                                  </p:childTnLst>
                                </p:cTn>
                              </p:par>
                            </p:childTnLst>
                          </p:cTn>
                        </p:par>
                        <p:par>
                          <p:cTn id="34" fill="hold">
                            <p:stCondLst>
                              <p:cond delay="1500"/>
                            </p:stCondLst>
                            <p:childTnLst>
                              <p:par>
                                <p:cTn id="35" presetID="22" presetClass="entr" presetSubtype="8" fill="hold" grpId="0" nodeType="after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left)">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37" grpId="0"/>
      <p:bldP spid="46" grpId="0"/>
      <p:bldP spid="41" grpId="0"/>
      <p:bldP spid="51" grpId="0"/>
      <p:bldP spid="52" grpId="0"/>
      <p:bldP spid="53" grpId="0"/>
      <p:bldP spid="54" grpId="0"/>
      <p:bldP spid="2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bed&#10;&#10;Description automatically generated">
            <a:extLst>
              <a:ext uri="{FF2B5EF4-FFF2-40B4-BE49-F238E27FC236}">
                <a16:creationId xmlns:a16="http://schemas.microsoft.com/office/drawing/2014/main" id="{9B84507C-CBFD-4280-B773-31052A9C2D06}"/>
              </a:ext>
            </a:extLst>
          </p:cNvPr>
          <p:cNvPicPr>
            <a:picLocks noChangeAspect="1"/>
          </p:cNvPicPr>
          <p:nvPr/>
        </p:nvPicPr>
        <p:blipFill>
          <a:blip r:embed="rId3"/>
          <a:stretch>
            <a:fillRect/>
          </a:stretch>
        </p:blipFill>
        <p:spPr>
          <a:xfrm rot="5400000">
            <a:off x="2667002" y="-2667000"/>
            <a:ext cx="6858002" cy="12192003"/>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1905000" y="719147"/>
            <a:ext cx="8318500"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chemeClr val="bg1"/>
                </a:solidFill>
              </a:rPr>
              <a:t>How does the Crypto Calendar </a:t>
            </a:r>
            <a:r>
              <a:rPr lang="en-US" altLang="en-US" sz="3200" dirty="0">
                <a:solidFill>
                  <a:srgbClr val="E3B86C"/>
                </a:solidFill>
              </a:rPr>
              <a:t>Strategy</a:t>
            </a:r>
            <a:r>
              <a:rPr lang="en-US" altLang="en-US" sz="3200" dirty="0">
                <a:solidFill>
                  <a:srgbClr val="FF0000"/>
                </a:solidFill>
              </a:rPr>
              <a:t> </a:t>
            </a:r>
            <a:r>
              <a:rPr lang="en-US" altLang="en-US" sz="3200" dirty="0">
                <a:solidFill>
                  <a:schemeClr val="bg1"/>
                </a:solidFill>
              </a:rPr>
              <a:t>work?</a:t>
            </a:r>
            <a:endParaRPr lang="en-ID" altLang="en-US" sz="3200" dirty="0">
              <a:solidFill>
                <a:schemeClr val="bg1"/>
              </a:solidFill>
            </a:endParaRPr>
          </a:p>
        </p:txBody>
      </p:sp>
      <p:sp>
        <p:nvSpPr>
          <p:cNvPr id="72" name="Title 22">
            <a:extLst>
              <a:ext uri="{FF2B5EF4-FFF2-40B4-BE49-F238E27FC236}">
                <a16:creationId xmlns:a16="http://schemas.microsoft.com/office/drawing/2014/main" id="{3144906B-35DE-4FEF-95D1-D814D3113181}"/>
              </a:ext>
            </a:extLst>
          </p:cNvPr>
          <p:cNvSpPr txBox="1">
            <a:spLocks noChangeArrowheads="1"/>
          </p:cNvSpPr>
          <p:nvPr/>
        </p:nvSpPr>
        <p:spPr bwMode="auto">
          <a:xfrm>
            <a:off x="1181100" y="1701800"/>
            <a:ext cx="12026900" cy="1065398"/>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457200" indent="-457200" defTabSz="914400" eaLnBrk="1" hangingPunct="1">
              <a:buFont typeface="Arial" panose="020B0604020202020204" pitchFamily="34" charset="0"/>
              <a:buChar char="•"/>
            </a:pPr>
            <a:endParaRPr lang="en-US" altLang="en-US" sz="20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ID" altLang="en-US" sz="2400" b="0" u="sng" dirty="0">
              <a:solidFill>
                <a:schemeClr val="bg1"/>
              </a:solidFill>
            </a:endParaRPr>
          </a:p>
        </p:txBody>
      </p:sp>
      <p:sp>
        <p:nvSpPr>
          <p:cNvPr id="15" name="Title 22">
            <a:extLst>
              <a:ext uri="{FF2B5EF4-FFF2-40B4-BE49-F238E27FC236}">
                <a16:creationId xmlns:a16="http://schemas.microsoft.com/office/drawing/2014/main" id="{087BDAB7-FF04-413D-AF50-ED94EA183C1F}"/>
              </a:ext>
            </a:extLst>
          </p:cNvPr>
          <p:cNvSpPr txBox="1">
            <a:spLocks noChangeArrowheads="1"/>
          </p:cNvSpPr>
          <p:nvPr/>
        </p:nvSpPr>
        <p:spPr bwMode="auto">
          <a:xfrm>
            <a:off x="401652" y="3865223"/>
            <a:ext cx="6110037" cy="1894755"/>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342900" indent="-342900" defTabSz="914400" eaLnBrk="1" hangingPunct="1">
              <a:lnSpc>
                <a:spcPct val="150000"/>
              </a:lnSpc>
              <a:buFont typeface="Arial" panose="020B0604020202020204" pitchFamily="34" charset="0"/>
              <a:buChar char="•"/>
            </a:pPr>
            <a:r>
              <a:rPr lang="en-US" altLang="en-US" sz="2000" dirty="0">
                <a:solidFill>
                  <a:schemeClr val="bg1"/>
                </a:solidFill>
                <a:latin typeface="+mn-lt"/>
              </a:rPr>
              <a:t>Coins on the </a:t>
            </a:r>
            <a:r>
              <a:rPr lang="en-US" altLang="en-US" sz="2000" dirty="0" err="1">
                <a:solidFill>
                  <a:srgbClr val="E3B86C"/>
                </a:solidFill>
                <a:latin typeface="+mn-lt"/>
              </a:rPr>
              <a:t>KuCoin</a:t>
            </a:r>
            <a:r>
              <a:rPr lang="en-US" altLang="en-US" sz="2000" dirty="0">
                <a:solidFill>
                  <a:srgbClr val="E3B86C"/>
                </a:solidFill>
                <a:latin typeface="+mn-lt"/>
              </a:rPr>
              <a:t> Exchange </a:t>
            </a:r>
            <a:r>
              <a:rPr lang="en-US" altLang="en-US" sz="2000" dirty="0">
                <a:solidFill>
                  <a:schemeClr val="bg1"/>
                </a:solidFill>
                <a:latin typeface="+mn-lt"/>
              </a:rPr>
              <a:t>only</a:t>
            </a:r>
          </a:p>
          <a:p>
            <a:pPr marL="342900" indent="-342900" defTabSz="914400" eaLnBrk="1" hangingPunct="1">
              <a:lnSpc>
                <a:spcPct val="150000"/>
              </a:lnSpc>
              <a:buFont typeface="Arial" panose="020B0604020202020204" pitchFamily="34" charset="0"/>
              <a:buChar char="•"/>
            </a:pPr>
            <a:r>
              <a:rPr lang="en-US" altLang="en-US" sz="2000" dirty="0">
                <a:solidFill>
                  <a:schemeClr val="bg1"/>
                </a:solidFill>
                <a:latin typeface="+mn-lt"/>
              </a:rPr>
              <a:t>Coin Market Cap Twitter Bot is scraped for all new events </a:t>
            </a:r>
          </a:p>
          <a:p>
            <a:pPr marL="342900" indent="-342900" defTabSz="914400" eaLnBrk="1" hangingPunct="1">
              <a:lnSpc>
                <a:spcPct val="150000"/>
              </a:lnSpc>
              <a:buFont typeface="Arial" panose="020B0604020202020204" pitchFamily="34" charset="0"/>
              <a:buChar char="•"/>
            </a:pPr>
            <a:r>
              <a:rPr lang="en-US" altLang="en-US" sz="2000" dirty="0">
                <a:solidFill>
                  <a:schemeClr val="bg1"/>
                </a:solidFill>
                <a:latin typeface="+mn-lt"/>
              </a:rPr>
              <a:t>That data is then processed and filtered </a:t>
            </a:r>
          </a:p>
          <a:p>
            <a:pPr marL="342900" indent="-342900" defTabSz="914400" eaLnBrk="1" hangingPunct="1">
              <a:lnSpc>
                <a:spcPct val="150000"/>
              </a:lnSpc>
              <a:buFont typeface="Arial" panose="020B0604020202020204" pitchFamily="34" charset="0"/>
              <a:buChar char="•"/>
            </a:pPr>
            <a:r>
              <a:rPr lang="en-US" altLang="en-US" sz="2000" dirty="0">
                <a:solidFill>
                  <a:schemeClr val="bg1"/>
                </a:solidFill>
                <a:latin typeface="+mn-lt"/>
              </a:rPr>
              <a:t>A list of tweets is generated that can be manually looked over and researched</a:t>
            </a:r>
          </a:p>
          <a:p>
            <a:pPr marL="342900" indent="-342900" defTabSz="914400" eaLnBrk="1" hangingPunct="1">
              <a:lnSpc>
                <a:spcPct val="150000"/>
              </a:lnSpc>
              <a:buFont typeface="Arial" panose="020B0604020202020204" pitchFamily="34" charset="0"/>
              <a:buChar char="•"/>
            </a:pPr>
            <a:r>
              <a:rPr lang="en-US" altLang="en-US" sz="2000" dirty="0">
                <a:solidFill>
                  <a:schemeClr val="bg1"/>
                </a:solidFill>
                <a:latin typeface="+mn-lt"/>
              </a:rPr>
              <a:t>If coin has </a:t>
            </a:r>
            <a:r>
              <a:rPr lang="en-US" altLang="en-US" sz="2000" dirty="0">
                <a:solidFill>
                  <a:srgbClr val="E3B86C"/>
                </a:solidFill>
                <a:latin typeface="+mn-lt"/>
              </a:rPr>
              <a:t>significant news</a:t>
            </a:r>
            <a:r>
              <a:rPr lang="en-US" altLang="en-US" sz="2000" dirty="0">
                <a:solidFill>
                  <a:schemeClr val="bg1"/>
                </a:solidFill>
                <a:latin typeface="+mn-lt"/>
              </a:rPr>
              <a:t>, then a trade can be made based on the current </a:t>
            </a:r>
            <a:r>
              <a:rPr lang="en-US" altLang="en-US" sz="2000" dirty="0">
                <a:solidFill>
                  <a:srgbClr val="E3B86C"/>
                </a:solidFill>
                <a:latin typeface="+mn-lt"/>
              </a:rPr>
              <a:t>technical analysis </a:t>
            </a:r>
            <a:r>
              <a:rPr lang="en-US" altLang="en-US" sz="2000" dirty="0">
                <a:solidFill>
                  <a:schemeClr val="bg1"/>
                </a:solidFill>
                <a:latin typeface="+mn-lt"/>
              </a:rPr>
              <a:t>of that crypto project</a:t>
            </a:r>
          </a:p>
          <a:p>
            <a:pPr marL="342900" indent="-342900" defTabSz="914400" eaLnBrk="1" hangingPunct="1">
              <a:lnSpc>
                <a:spcPct val="150000"/>
              </a:lnSpc>
              <a:buFont typeface="Arial" panose="020B0604020202020204" pitchFamily="34" charset="0"/>
              <a:buChar char="•"/>
            </a:pPr>
            <a:endParaRPr lang="en-US" altLang="en-US" sz="2000" b="0" dirty="0">
              <a:solidFill>
                <a:schemeClr val="bg1"/>
              </a:solidFill>
              <a:latin typeface="+mn-lt"/>
            </a:endParaRPr>
          </a:p>
          <a:p>
            <a:pPr marL="342900" indent="-342900" defTabSz="914400" eaLnBrk="1" hangingPunct="1">
              <a:lnSpc>
                <a:spcPct val="150000"/>
              </a:lnSpc>
              <a:buFont typeface="Arial" panose="020B0604020202020204" pitchFamily="34" charset="0"/>
              <a:buChar char="•"/>
            </a:pPr>
            <a:endParaRPr lang="en-US" altLang="en-US" sz="2000" b="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000" b="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000" b="0" dirty="0">
              <a:solidFill>
                <a:schemeClr val="bg1"/>
              </a:solidFill>
            </a:endParaRPr>
          </a:p>
          <a:p>
            <a:pPr marL="457200" indent="-457200" algn="ctr" defTabSz="914400" eaLnBrk="1" hangingPunct="1">
              <a:buFont typeface="Arial" panose="020B0604020202020204" pitchFamily="34" charset="0"/>
              <a:buChar char="•"/>
            </a:pPr>
            <a:endParaRPr lang="en-ID" altLang="en-US" sz="2400" b="0" dirty="0">
              <a:solidFill>
                <a:schemeClr val="bg1"/>
              </a:solidFill>
            </a:endParaRPr>
          </a:p>
        </p:txBody>
      </p:sp>
      <p:pic>
        <p:nvPicPr>
          <p:cNvPr id="4" name="Picture 3">
            <a:extLst>
              <a:ext uri="{FF2B5EF4-FFF2-40B4-BE49-F238E27FC236}">
                <a16:creationId xmlns:a16="http://schemas.microsoft.com/office/drawing/2014/main" id="{B2D1B013-7F40-4FEB-A677-5470F8FDD784}"/>
              </a:ext>
            </a:extLst>
          </p:cNvPr>
          <p:cNvPicPr>
            <a:picLocks noChangeAspect="1"/>
          </p:cNvPicPr>
          <p:nvPr/>
        </p:nvPicPr>
        <p:blipFill>
          <a:blip r:embed="rId4"/>
          <a:stretch>
            <a:fillRect/>
          </a:stretch>
        </p:blipFill>
        <p:spPr>
          <a:xfrm>
            <a:off x="6913340" y="2093495"/>
            <a:ext cx="4611025" cy="3345103"/>
          </a:xfrm>
          <a:prstGeom prst="rect">
            <a:avLst/>
          </a:prstGeom>
          <a:effectLst>
            <a:glow rad="101600">
              <a:srgbClr val="E3B86C">
                <a:alpha val="60000"/>
              </a:srgbClr>
            </a:glow>
          </a:effectLst>
        </p:spPr>
      </p:pic>
    </p:spTree>
    <p:extLst>
      <p:ext uri="{BB962C8B-B14F-4D97-AF65-F5344CB8AC3E}">
        <p14:creationId xmlns:p14="http://schemas.microsoft.com/office/powerpoint/2010/main" val="75390835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nodePh="1">
                                  <p:stCondLst>
                                    <p:cond delay="0"/>
                                  </p:stCondLst>
                                  <p:endCondLst>
                                    <p:cond evt="begin" delay="0">
                                      <p:tn val="9"/>
                                    </p:cond>
                                  </p:endCondLst>
                                  <p:childTnLst>
                                    <p:set>
                                      <p:cBhvr>
                                        <p:cTn id="10" dur="1" fill="hold">
                                          <p:stCondLst>
                                            <p:cond delay="0"/>
                                          </p:stCondLst>
                                        </p:cTn>
                                        <p:tgtEl>
                                          <p:spTgt spid="72"/>
                                        </p:tgtEl>
                                        <p:attrNameLst>
                                          <p:attrName>style.visibility</p:attrName>
                                        </p:attrNameLst>
                                      </p:cBhvr>
                                      <p:to>
                                        <p:strVal val="visible"/>
                                      </p:to>
                                    </p:set>
                                    <p:animEffect transition="in" filter="wipe(up)">
                                      <p:cBhvr>
                                        <p:cTn id="11" dur="500"/>
                                        <p:tgtEl>
                                          <p:spTgt spid="7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up)">
                                      <p:cBhvr>
                                        <p:cTn id="1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P spid="1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picture containing dark, night, night sky&#10;&#10;Description automatically generated">
            <a:extLst>
              <a:ext uri="{FF2B5EF4-FFF2-40B4-BE49-F238E27FC236}">
                <a16:creationId xmlns:a16="http://schemas.microsoft.com/office/drawing/2014/main" id="{5073AA68-33AB-40F4-A7B7-B91921EFE6D8}"/>
              </a:ext>
            </a:extLst>
          </p:cNvPr>
          <p:cNvPicPr>
            <a:picLocks noChangeAspect="1"/>
          </p:cNvPicPr>
          <p:nvPr/>
        </p:nvPicPr>
        <p:blipFill rotWithShape="1">
          <a:blip r:embed="rId3"/>
          <a:srcRect l="-9259" r="-9259"/>
          <a:stretch/>
        </p:blipFill>
        <p:spPr>
          <a:xfrm rot="5400000">
            <a:off x="2031998" y="-2667000"/>
            <a:ext cx="8128000" cy="12192000"/>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1235075" y="285587"/>
            <a:ext cx="9474200"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4400" dirty="0">
                <a:solidFill>
                  <a:schemeClr val="bg1"/>
                </a:solidFill>
              </a:rPr>
              <a:t>REMOVING THE </a:t>
            </a:r>
            <a:r>
              <a:rPr lang="en-US" altLang="en-US" sz="4400" dirty="0">
                <a:solidFill>
                  <a:srgbClr val="E3B86C"/>
                </a:solidFill>
              </a:rPr>
              <a:t>NOISE</a:t>
            </a:r>
            <a:endParaRPr lang="en-ID" altLang="en-US" sz="4400" dirty="0">
              <a:solidFill>
                <a:srgbClr val="E3B86C"/>
              </a:solidFill>
            </a:endParaRPr>
          </a:p>
        </p:txBody>
      </p:sp>
      <p:sp>
        <p:nvSpPr>
          <p:cNvPr id="4" name="TextBox 3">
            <a:extLst>
              <a:ext uri="{FF2B5EF4-FFF2-40B4-BE49-F238E27FC236}">
                <a16:creationId xmlns:a16="http://schemas.microsoft.com/office/drawing/2014/main" id="{54B24B9A-2A4E-45AA-B43B-472C2B366C4B}"/>
              </a:ext>
            </a:extLst>
          </p:cNvPr>
          <p:cNvSpPr txBox="1"/>
          <p:nvPr/>
        </p:nvSpPr>
        <p:spPr>
          <a:xfrm>
            <a:off x="3370845" y="2238551"/>
            <a:ext cx="2807369" cy="707886"/>
          </a:xfrm>
          <a:prstGeom prst="rect">
            <a:avLst/>
          </a:prstGeom>
          <a:noFill/>
        </p:spPr>
        <p:txBody>
          <a:bodyPr wrap="square" rtlCol="0">
            <a:spAutoFit/>
          </a:bodyPr>
          <a:lstStyle/>
          <a:p>
            <a:r>
              <a:rPr lang="en-US" sz="4000" b="1" dirty="0">
                <a:solidFill>
                  <a:srgbClr val="00B0F0"/>
                </a:solidFill>
              </a:rPr>
              <a:t>AMA’s</a:t>
            </a:r>
          </a:p>
        </p:txBody>
      </p:sp>
      <p:sp>
        <p:nvSpPr>
          <p:cNvPr id="15" name="TextBox 14">
            <a:extLst>
              <a:ext uri="{FF2B5EF4-FFF2-40B4-BE49-F238E27FC236}">
                <a16:creationId xmlns:a16="http://schemas.microsoft.com/office/drawing/2014/main" id="{7604D864-2EE8-426F-9CF7-0F283B88EBBB}"/>
              </a:ext>
            </a:extLst>
          </p:cNvPr>
          <p:cNvSpPr txBox="1"/>
          <p:nvPr/>
        </p:nvSpPr>
        <p:spPr>
          <a:xfrm>
            <a:off x="4692314" y="3193974"/>
            <a:ext cx="2807369" cy="584775"/>
          </a:xfrm>
          <a:prstGeom prst="rect">
            <a:avLst/>
          </a:prstGeom>
          <a:noFill/>
        </p:spPr>
        <p:txBody>
          <a:bodyPr wrap="square" rtlCol="0">
            <a:spAutoFit/>
          </a:bodyPr>
          <a:lstStyle/>
          <a:p>
            <a:r>
              <a:rPr lang="en-US" sz="3200" b="1" dirty="0">
                <a:solidFill>
                  <a:srgbClr val="7030A0"/>
                </a:solidFill>
              </a:rPr>
              <a:t>IG Live</a:t>
            </a:r>
          </a:p>
        </p:txBody>
      </p:sp>
      <p:sp>
        <p:nvSpPr>
          <p:cNvPr id="16" name="TextBox 15">
            <a:extLst>
              <a:ext uri="{FF2B5EF4-FFF2-40B4-BE49-F238E27FC236}">
                <a16:creationId xmlns:a16="http://schemas.microsoft.com/office/drawing/2014/main" id="{1F6F9A5F-DDA0-4460-9F20-63D95BFBCB9D}"/>
              </a:ext>
            </a:extLst>
          </p:cNvPr>
          <p:cNvSpPr txBox="1"/>
          <p:nvPr/>
        </p:nvSpPr>
        <p:spPr>
          <a:xfrm>
            <a:off x="5105401" y="1879157"/>
            <a:ext cx="3601118" cy="523220"/>
          </a:xfrm>
          <a:prstGeom prst="rect">
            <a:avLst/>
          </a:prstGeom>
          <a:noFill/>
        </p:spPr>
        <p:txBody>
          <a:bodyPr wrap="square" rtlCol="0">
            <a:spAutoFit/>
          </a:bodyPr>
          <a:lstStyle/>
          <a:p>
            <a:r>
              <a:rPr lang="en-US" sz="2800" b="1" dirty="0">
                <a:solidFill>
                  <a:schemeClr val="accent1"/>
                </a:solidFill>
              </a:rPr>
              <a:t>Community Calls</a:t>
            </a:r>
          </a:p>
        </p:txBody>
      </p:sp>
      <p:sp>
        <p:nvSpPr>
          <p:cNvPr id="18" name="TextBox 17">
            <a:extLst>
              <a:ext uri="{FF2B5EF4-FFF2-40B4-BE49-F238E27FC236}">
                <a16:creationId xmlns:a16="http://schemas.microsoft.com/office/drawing/2014/main" id="{F2620FEB-40B1-492D-828D-D57EB37A7C80}"/>
              </a:ext>
            </a:extLst>
          </p:cNvPr>
          <p:cNvSpPr txBox="1"/>
          <p:nvPr/>
        </p:nvSpPr>
        <p:spPr>
          <a:xfrm>
            <a:off x="6725318" y="2575856"/>
            <a:ext cx="2254921" cy="1077218"/>
          </a:xfrm>
          <a:prstGeom prst="rect">
            <a:avLst/>
          </a:prstGeom>
          <a:noFill/>
        </p:spPr>
        <p:txBody>
          <a:bodyPr wrap="square" rtlCol="0">
            <a:spAutoFit/>
          </a:bodyPr>
          <a:lstStyle/>
          <a:p>
            <a:r>
              <a:rPr lang="en-US" sz="3200" b="1" dirty="0">
                <a:solidFill>
                  <a:srgbClr val="00B050"/>
                </a:solidFill>
              </a:rPr>
              <a:t>YouTube Streams</a:t>
            </a:r>
          </a:p>
        </p:txBody>
      </p:sp>
      <p:sp>
        <p:nvSpPr>
          <p:cNvPr id="19" name="TextBox 18">
            <a:extLst>
              <a:ext uri="{FF2B5EF4-FFF2-40B4-BE49-F238E27FC236}">
                <a16:creationId xmlns:a16="http://schemas.microsoft.com/office/drawing/2014/main" id="{2C285F65-A9C2-460B-B87C-EF8E54BE5E16}"/>
              </a:ext>
            </a:extLst>
          </p:cNvPr>
          <p:cNvSpPr txBox="1"/>
          <p:nvPr/>
        </p:nvSpPr>
        <p:spPr>
          <a:xfrm>
            <a:off x="6375901" y="3717193"/>
            <a:ext cx="2953754" cy="461665"/>
          </a:xfrm>
          <a:prstGeom prst="rect">
            <a:avLst/>
          </a:prstGeom>
          <a:noFill/>
        </p:spPr>
        <p:txBody>
          <a:bodyPr wrap="square" rtlCol="0">
            <a:spAutoFit/>
          </a:bodyPr>
          <a:lstStyle/>
          <a:p>
            <a:r>
              <a:rPr lang="en-US" sz="2400" b="1" dirty="0">
                <a:solidFill>
                  <a:schemeClr val="bg1"/>
                </a:solidFill>
              </a:rPr>
              <a:t>Twitter Spaces</a:t>
            </a:r>
          </a:p>
        </p:txBody>
      </p:sp>
      <p:sp>
        <p:nvSpPr>
          <p:cNvPr id="20" name="TextBox 19">
            <a:extLst>
              <a:ext uri="{FF2B5EF4-FFF2-40B4-BE49-F238E27FC236}">
                <a16:creationId xmlns:a16="http://schemas.microsoft.com/office/drawing/2014/main" id="{1A48AFCE-A46E-4B1A-8BF1-FBBCCCBF1621}"/>
              </a:ext>
            </a:extLst>
          </p:cNvPr>
          <p:cNvSpPr txBox="1"/>
          <p:nvPr/>
        </p:nvSpPr>
        <p:spPr>
          <a:xfrm>
            <a:off x="3284783" y="4346581"/>
            <a:ext cx="2458291" cy="461665"/>
          </a:xfrm>
          <a:prstGeom prst="rect">
            <a:avLst/>
          </a:prstGeom>
          <a:noFill/>
        </p:spPr>
        <p:txBody>
          <a:bodyPr wrap="square" rtlCol="0">
            <a:spAutoFit/>
          </a:bodyPr>
          <a:lstStyle/>
          <a:p>
            <a:r>
              <a:rPr lang="en-US" sz="2400" b="1" dirty="0">
                <a:solidFill>
                  <a:srgbClr val="E3B86C"/>
                </a:solidFill>
              </a:rPr>
              <a:t>Summit</a:t>
            </a:r>
          </a:p>
        </p:txBody>
      </p:sp>
      <p:sp>
        <p:nvSpPr>
          <p:cNvPr id="21" name="TextBox 20">
            <a:extLst>
              <a:ext uri="{FF2B5EF4-FFF2-40B4-BE49-F238E27FC236}">
                <a16:creationId xmlns:a16="http://schemas.microsoft.com/office/drawing/2014/main" id="{3104EEE0-623B-4AB0-84C1-793924BDC7BA}"/>
              </a:ext>
            </a:extLst>
          </p:cNvPr>
          <p:cNvSpPr txBox="1"/>
          <p:nvPr/>
        </p:nvSpPr>
        <p:spPr>
          <a:xfrm>
            <a:off x="5334000" y="4170064"/>
            <a:ext cx="3737643" cy="830997"/>
          </a:xfrm>
          <a:prstGeom prst="rect">
            <a:avLst/>
          </a:prstGeom>
          <a:noFill/>
        </p:spPr>
        <p:txBody>
          <a:bodyPr wrap="square" rtlCol="0">
            <a:spAutoFit/>
          </a:bodyPr>
          <a:lstStyle/>
          <a:p>
            <a:r>
              <a:rPr lang="en-US" sz="4800" b="1" dirty="0">
                <a:solidFill>
                  <a:srgbClr val="FFC000"/>
                </a:solidFill>
              </a:rPr>
              <a:t>Conference</a:t>
            </a:r>
          </a:p>
        </p:txBody>
      </p:sp>
      <p:sp>
        <p:nvSpPr>
          <p:cNvPr id="22" name="TextBox 21">
            <a:extLst>
              <a:ext uri="{FF2B5EF4-FFF2-40B4-BE49-F238E27FC236}">
                <a16:creationId xmlns:a16="http://schemas.microsoft.com/office/drawing/2014/main" id="{1AC4C9A5-7161-4D3B-9944-10C705A2F4BD}"/>
              </a:ext>
            </a:extLst>
          </p:cNvPr>
          <p:cNvSpPr txBox="1"/>
          <p:nvPr/>
        </p:nvSpPr>
        <p:spPr>
          <a:xfrm>
            <a:off x="4138861" y="5123850"/>
            <a:ext cx="2807369" cy="584775"/>
          </a:xfrm>
          <a:prstGeom prst="rect">
            <a:avLst/>
          </a:prstGeom>
          <a:noFill/>
        </p:spPr>
        <p:txBody>
          <a:bodyPr wrap="square" rtlCol="0">
            <a:spAutoFit/>
          </a:bodyPr>
          <a:lstStyle/>
          <a:p>
            <a:r>
              <a:rPr lang="en-US" sz="3200" b="1" dirty="0">
                <a:solidFill>
                  <a:srgbClr val="92D050"/>
                </a:solidFill>
              </a:rPr>
              <a:t>Whitepaper</a:t>
            </a:r>
          </a:p>
        </p:txBody>
      </p:sp>
      <p:pic>
        <p:nvPicPr>
          <p:cNvPr id="7" name="Picture 6" descr="Shape&#10;&#10;Description automatically generated">
            <a:extLst>
              <a:ext uri="{FF2B5EF4-FFF2-40B4-BE49-F238E27FC236}">
                <a16:creationId xmlns:a16="http://schemas.microsoft.com/office/drawing/2014/main" id="{0D939177-F34D-47F5-9532-43616290E187}"/>
              </a:ext>
            </a:extLst>
          </p:cNvPr>
          <p:cNvPicPr>
            <a:picLocks noChangeAspect="1"/>
          </p:cNvPicPr>
          <p:nvPr/>
        </p:nvPicPr>
        <p:blipFill>
          <a:blip r:embed="rId4"/>
          <a:stretch>
            <a:fillRect/>
          </a:stretch>
        </p:blipFill>
        <p:spPr>
          <a:xfrm>
            <a:off x="3090182" y="1149375"/>
            <a:ext cx="5616337" cy="5326159"/>
          </a:xfrm>
          <a:prstGeom prst="rect">
            <a:avLst/>
          </a:prstGeom>
        </p:spPr>
      </p:pic>
    </p:spTree>
    <p:extLst>
      <p:ext uri="{BB962C8B-B14F-4D97-AF65-F5344CB8AC3E}">
        <p14:creationId xmlns:p14="http://schemas.microsoft.com/office/powerpoint/2010/main" val="154203269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3D9C5B-1EE7-4E2A-A994-99843B525131}"/>
              </a:ext>
            </a:extLst>
          </p:cNvPr>
          <p:cNvSpPr/>
          <p:nvPr/>
        </p:nvSpPr>
        <p:spPr>
          <a:xfrm>
            <a:off x="-177800" y="-114300"/>
            <a:ext cx="12369800" cy="69723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itle 22">
            <a:extLst>
              <a:ext uri="{FF2B5EF4-FFF2-40B4-BE49-F238E27FC236}">
                <a16:creationId xmlns:a16="http://schemas.microsoft.com/office/drawing/2014/main" id="{9133ACF8-935E-4255-AC95-7A037AD3DB16}"/>
              </a:ext>
            </a:extLst>
          </p:cNvPr>
          <p:cNvSpPr txBox="1">
            <a:spLocks noChangeArrowheads="1"/>
          </p:cNvSpPr>
          <p:nvPr/>
        </p:nvSpPr>
        <p:spPr bwMode="auto">
          <a:xfrm>
            <a:off x="1153605" y="398075"/>
            <a:ext cx="9884789" cy="757749"/>
          </a:xfrm>
          <a:prstGeom prst="rect">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4000" dirty="0">
                <a:solidFill>
                  <a:schemeClr val="bg1"/>
                </a:solidFill>
              </a:rPr>
              <a:t>Processed &amp; Filtered </a:t>
            </a:r>
            <a:r>
              <a:rPr lang="en-US" altLang="en-US" sz="4000" dirty="0">
                <a:solidFill>
                  <a:srgbClr val="E3B86C"/>
                </a:solidFill>
              </a:rPr>
              <a:t>Events</a:t>
            </a:r>
            <a:endParaRPr lang="en-ID" altLang="en-US" sz="4000" dirty="0">
              <a:solidFill>
                <a:srgbClr val="E3B86C"/>
              </a:solidFill>
            </a:endParaRPr>
          </a:p>
        </p:txBody>
      </p:sp>
      <p:pic>
        <p:nvPicPr>
          <p:cNvPr id="3" name="Picture 2">
            <a:extLst>
              <a:ext uri="{FF2B5EF4-FFF2-40B4-BE49-F238E27FC236}">
                <a16:creationId xmlns:a16="http://schemas.microsoft.com/office/drawing/2014/main" id="{B799C9E3-8EA5-4ACD-96A9-CF73981FB013}"/>
              </a:ext>
            </a:extLst>
          </p:cNvPr>
          <p:cNvPicPr>
            <a:picLocks noChangeAspect="1"/>
          </p:cNvPicPr>
          <p:nvPr/>
        </p:nvPicPr>
        <p:blipFill>
          <a:blip r:embed="rId3"/>
          <a:stretch>
            <a:fillRect/>
          </a:stretch>
        </p:blipFill>
        <p:spPr>
          <a:xfrm>
            <a:off x="357226" y="2237121"/>
            <a:ext cx="6982906" cy="3142308"/>
          </a:xfrm>
          <a:prstGeom prst="rect">
            <a:avLst/>
          </a:prstGeom>
          <a:effectLst>
            <a:glow rad="101600">
              <a:srgbClr val="E3B86C">
                <a:alpha val="60000"/>
              </a:srgbClr>
            </a:glow>
          </a:effectLst>
        </p:spPr>
      </p:pic>
      <p:pic>
        <p:nvPicPr>
          <p:cNvPr id="7" name="Picture 6">
            <a:extLst>
              <a:ext uri="{FF2B5EF4-FFF2-40B4-BE49-F238E27FC236}">
                <a16:creationId xmlns:a16="http://schemas.microsoft.com/office/drawing/2014/main" id="{7764FA7B-7CDC-4F0C-8700-0E7ADE8D41F5}"/>
              </a:ext>
            </a:extLst>
          </p:cNvPr>
          <p:cNvPicPr>
            <a:picLocks noChangeAspect="1"/>
          </p:cNvPicPr>
          <p:nvPr/>
        </p:nvPicPr>
        <p:blipFill>
          <a:blip r:embed="rId4"/>
          <a:stretch>
            <a:fillRect/>
          </a:stretch>
        </p:blipFill>
        <p:spPr>
          <a:xfrm>
            <a:off x="7782312" y="1732532"/>
            <a:ext cx="1688858" cy="4222145"/>
          </a:xfrm>
          <a:prstGeom prst="rect">
            <a:avLst/>
          </a:prstGeom>
          <a:effectLst>
            <a:glow rad="101600">
              <a:srgbClr val="E3B86C">
                <a:alpha val="60000"/>
              </a:srgbClr>
            </a:glow>
          </a:effectLst>
        </p:spPr>
      </p:pic>
      <p:pic>
        <p:nvPicPr>
          <p:cNvPr id="11" name="Picture 10">
            <a:extLst>
              <a:ext uri="{FF2B5EF4-FFF2-40B4-BE49-F238E27FC236}">
                <a16:creationId xmlns:a16="http://schemas.microsoft.com/office/drawing/2014/main" id="{BCEDC35F-8D80-4275-BAFB-FC88EEE29377}"/>
              </a:ext>
            </a:extLst>
          </p:cNvPr>
          <p:cNvPicPr>
            <a:picLocks noChangeAspect="1"/>
          </p:cNvPicPr>
          <p:nvPr/>
        </p:nvPicPr>
        <p:blipFill>
          <a:blip r:embed="rId5"/>
          <a:stretch>
            <a:fillRect/>
          </a:stretch>
        </p:blipFill>
        <p:spPr>
          <a:xfrm>
            <a:off x="9913350" y="1732532"/>
            <a:ext cx="1442016" cy="4157812"/>
          </a:xfrm>
          <a:prstGeom prst="rect">
            <a:avLst/>
          </a:prstGeom>
          <a:effectLst>
            <a:glow rad="101600">
              <a:srgbClr val="E3B86C">
                <a:alpha val="60000"/>
              </a:srgbClr>
            </a:glow>
          </a:effectLst>
        </p:spPr>
      </p:pic>
    </p:spTree>
    <p:extLst>
      <p:ext uri="{BB962C8B-B14F-4D97-AF65-F5344CB8AC3E}">
        <p14:creationId xmlns:p14="http://schemas.microsoft.com/office/powerpoint/2010/main" val="365523198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3D9C5B-1EE7-4E2A-A994-99843B525131}"/>
              </a:ext>
            </a:extLst>
          </p:cNvPr>
          <p:cNvSpPr/>
          <p:nvPr/>
        </p:nvSpPr>
        <p:spPr>
          <a:xfrm>
            <a:off x="-248821" y="0"/>
            <a:ext cx="12369800" cy="69723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itle 22">
            <a:extLst>
              <a:ext uri="{FF2B5EF4-FFF2-40B4-BE49-F238E27FC236}">
                <a16:creationId xmlns:a16="http://schemas.microsoft.com/office/drawing/2014/main" id="{9133ACF8-935E-4255-AC95-7A037AD3DB16}"/>
              </a:ext>
            </a:extLst>
          </p:cNvPr>
          <p:cNvSpPr txBox="1">
            <a:spLocks noChangeArrowheads="1"/>
          </p:cNvSpPr>
          <p:nvPr/>
        </p:nvSpPr>
        <p:spPr bwMode="auto">
          <a:xfrm>
            <a:off x="878397" y="522362"/>
            <a:ext cx="9884789"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4000" dirty="0">
                <a:solidFill>
                  <a:schemeClr val="bg1"/>
                </a:solidFill>
              </a:rPr>
              <a:t>Cryptocurrencies With The Most Events</a:t>
            </a:r>
            <a:endParaRPr lang="en-ID" altLang="en-US" sz="4000" dirty="0">
              <a:solidFill>
                <a:srgbClr val="E3B86C"/>
              </a:solidFill>
            </a:endParaRPr>
          </a:p>
        </p:txBody>
      </p:sp>
      <p:pic>
        <p:nvPicPr>
          <p:cNvPr id="4" name="Picture 3">
            <a:extLst>
              <a:ext uri="{FF2B5EF4-FFF2-40B4-BE49-F238E27FC236}">
                <a16:creationId xmlns:a16="http://schemas.microsoft.com/office/drawing/2014/main" id="{169F503E-B5A3-40D9-BB31-F1D2381E783C}"/>
              </a:ext>
            </a:extLst>
          </p:cNvPr>
          <p:cNvPicPr>
            <a:picLocks noChangeAspect="1"/>
          </p:cNvPicPr>
          <p:nvPr/>
        </p:nvPicPr>
        <p:blipFill>
          <a:blip r:embed="rId3"/>
          <a:stretch>
            <a:fillRect/>
          </a:stretch>
        </p:blipFill>
        <p:spPr>
          <a:xfrm>
            <a:off x="111541" y="2189501"/>
            <a:ext cx="11649075" cy="2905125"/>
          </a:xfrm>
          <a:prstGeom prst="rect">
            <a:avLst/>
          </a:prstGeom>
          <a:effectLst>
            <a:glow rad="101600">
              <a:srgbClr val="E3B86C">
                <a:alpha val="60000"/>
              </a:srgbClr>
            </a:glow>
          </a:effectLst>
        </p:spPr>
      </p:pic>
    </p:spTree>
    <p:extLst>
      <p:ext uri="{BB962C8B-B14F-4D97-AF65-F5344CB8AC3E}">
        <p14:creationId xmlns:p14="http://schemas.microsoft.com/office/powerpoint/2010/main" val="402098334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cross on a black background&#10;&#10;Description automatically generated with low confidence">
            <a:extLst>
              <a:ext uri="{FF2B5EF4-FFF2-40B4-BE49-F238E27FC236}">
                <a16:creationId xmlns:a16="http://schemas.microsoft.com/office/drawing/2014/main" id="{BE58FCC9-325A-46D7-A059-2DEFFAAE3E98}"/>
              </a:ext>
            </a:extLst>
          </p:cNvPr>
          <p:cNvPicPr>
            <a:picLocks noChangeAspect="1"/>
          </p:cNvPicPr>
          <p:nvPr/>
        </p:nvPicPr>
        <p:blipFill rotWithShape="1">
          <a:blip r:embed="rId3"/>
          <a:srcRect l="-1" r="41677"/>
          <a:stretch/>
        </p:blipFill>
        <p:spPr>
          <a:xfrm>
            <a:off x="0" y="-52527"/>
            <a:ext cx="12161520" cy="6910527"/>
          </a:xfrm>
          <a:prstGeom prst="rect">
            <a:avLst/>
          </a:prstGeom>
        </p:spPr>
      </p:pic>
      <p:sp>
        <p:nvSpPr>
          <p:cNvPr id="17" name="Title 22">
            <a:extLst>
              <a:ext uri="{FF2B5EF4-FFF2-40B4-BE49-F238E27FC236}">
                <a16:creationId xmlns:a16="http://schemas.microsoft.com/office/drawing/2014/main" id="{57146CDB-6600-47FC-8C32-DDE1F4CFF145}"/>
              </a:ext>
            </a:extLst>
          </p:cNvPr>
          <p:cNvSpPr txBox="1">
            <a:spLocks noChangeArrowheads="1"/>
          </p:cNvSpPr>
          <p:nvPr/>
        </p:nvSpPr>
        <p:spPr bwMode="auto">
          <a:xfrm>
            <a:off x="1595387" y="314707"/>
            <a:ext cx="8970746"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ID" altLang="en-US" sz="4000" dirty="0">
                <a:solidFill>
                  <a:schemeClr val="bg1"/>
                </a:solidFill>
              </a:rPr>
              <a:t>Solar Network (</a:t>
            </a:r>
            <a:r>
              <a:rPr lang="en-ID" altLang="en-US" sz="4000" dirty="0">
                <a:solidFill>
                  <a:srgbClr val="E3B86C"/>
                </a:solidFill>
              </a:rPr>
              <a:t>SXP</a:t>
            </a:r>
            <a:r>
              <a:rPr lang="en-ID" altLang="en-US" sz="4000" dirty="0">
                <a:solidFill>
                  <a:schemeClr val="bg1"/>
                </a:solidFill>
              </a:rPr>
              <a:t>)</a:t>
            </a:r>
          </a:p>
        </p:txBody>
      </p:sp>
      <p:pic>
        <p:nvPicPr>
          <p:cNvPr id="4" name="Picture 3">
            <a:extLst>
              <a:ext uri="{FF2B5EF4-FFF2-40B4-BE49-F238E27FC236}">
                <a16:creationId xmlns:a16="http://schemas.microsoft.com/office/drawing/2014/main" id="{C02B2112-9A2E-484A-890D-CABFCD8CCD02}"/>
              </a:ext>
            </a:extLst>
          </p:cNvPr>
          <p:cNvPicPr>
            <a:picLocks noChangeAspect="1"/>
          </p:cNvPicPr>
          <p:nvPr/>
        </p:nvPicPr>
        <p:blipFill>
          <a:blip r:embed="rId4"/>
          <a:stretch>
            <a:fillRect/>
          </a:stretch>
        </p:blipFill>
        <p:spPr>
          <a:xfrm>
            <a:off x="1819026" y="1439690"/>
            <a:ext cx="2988233" cy="4523173"/>
          </a:xfrm>
          <a:prstGeom prst="rect">
            <a:avLst/>
          </a:prstGeom>
          <a:effectLst>
            <a:glow rad="139700">
              <a:srgbClr val="E3B86C">
                <a:alpha val="40000"/>
              </a:srgbClr>
            </a:glow>
          </a:effectLst>
        </p:spPr>
      </p:pic>
      <p:pic>
        <p:nvPicPr>
          <p:cNvPr id="7" name="Picture 6">
            <a:extLst>
              <a:ext uri="{FF2B5EF4-FFF2-40B4-BE49-F238E27FC236}">
                <a16:creationId xmlns:a16="http://schemas.microsoft.com/office/drawing/2014/main" id="{20794B72-D155-4671-89CC-36A5F1F93D06}"/>
              </a:ext>
            </a:extLst>
          </p:cNvPr>
          <p:cNvPicPr>
            <a:picLocks noChangeAspect="1"/>
          </p:cNvPicPr>
          <p:nvPr/>
        </p:nvPicPr>
        <p:blipFill>
          <a:blip r:embed="rId5"/>
          <a:stretch>
            <a:fillRect/>
          </a:stretch>
        </p:blipFill>
        <p:spPr>
          <a:xfrm>
            <a:off x="5312484" y="1670906"/>
            <a:ext cx="3904668" cy="3806349"/>
          </a:xfrm>
          <a:prstGeom prst="rect">
            <a:avLst/>
          </a:prstGeom>
          <a:effectLst>
            <a:glow rad="139700">
              <a:srgbClr val="E3B86C">
                <a:alpha val="40000"/>
              </a:srgbClr>
            </a:glow>
          </a:effectLst>
        </p:spPr>
      </p:pic>
    </p:spTree>
    <p:extLst>
      <p:ext uri="{BB962C8B-B14F-4D97-AF65-F5344CB8AC3E}">
        <p14:creationId xmlns:p14="http://schemas.microsoft.com/office/powerpoint/2010/main" val="54529594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up)">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B4F60F7-AE53-4EC2-A68D-B7270840DD7A}"/>
              </a:ext>
            </a:extLst>
          </p:cNvPr>
          <p:cNvSpPr/>
          <p:nvPr/>
        </p:nvSpPr>
        <p:spPr>
          <a:xfrm>
            <a:off x="0" y="0"/>
            <a:ext cx="12192000" cy="6858000"/>
          </a:xfrm>
          <a:prstGeom prst="rect">
            <a:avLst/>
          </a:prstGeom>
          <a:solidFill>
            <a:srgbClr val="0E0F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 screen&#10;&#10;Description automatically generated with medium confidence">
            <a:extLst>
              <a:ext uri="{FF2B5EF4-FFF2-40B4-BE49-F238E27FC236}">
                <a16:creationId xmlns:a16="http://schemas.microsoft.com/office/drawing/2014/main" id="{2F365B5D-76B8-42DD-9B00-D3CF815DBC81}"/>
              </a:ext>
            </a:extLst>
          </p:cNvPr>
          <p:cNvPicPr>
            <a:picLocks noChangeAspect="1"/>
          </p:cNvPicPr>
          <p:nvPr/>
        </p:nvPicPr>
        <p:blipFill>
          <a:blip r:embed="rId3"/>
          <a:stretch>
            <a:fillRect/>
          </a:stretch>
        </p:blipFill>
        <p:spPr>
          <a:xfrm>
            <a:off x="390617" y="1045675"/>
            <a:ext cx="11410765" cy="5288523"/>
          </a:xfrm>
          <a:prstGeom prst="rect">
            <a:avLst/>
          </a:prstGeom>
          <a:effectLst>
            <a:glow rad="101600">
              <a:srgbClr val="E3B86C">
                <a:alpha val="60000"/>
              </a:srgbClr>
            </a:glow>
          </a:effectLst>
        </p:spPr>
      </p:pic>
    </p:spTree>
    <p:extLst>
      <p:ext uri="{BB962C8B-B14F-4D97-AF65-F5344CB8AC3E}">
        <p14:creationId xmlns:p14="http://schemas.microsoft.com/office/powerpoint/2010/main" val="2046672009"/>
      </p:ext>
    </p:extLst>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cross on a black background&#10;&#10;Description automatically generated with low confidence">
            <a:extLst>
              <a:ext uri="{FF2B5EF4-FFF2-40B4-BE49-F238E27FC236}">
                <a16:creationId xmlns:a16="http://schemas.microsoft.com/office/drawing/2014/main" id="{BE58FCC9-325A-46D7-A059-2DEFFAAE3E98}"/>
              </a:ext>
            </a:extLst>
          </p:cNvPr>
          <p:cNvPicPr>
            <a:picLocks noChangeAspect="1"/>
          </p:cNvPicPr>
          <p:nvPr/>
        </p:nvPicPr>
        <p:blipFill rotWithShape="1">
          <a:blip r:embed="rId3"/>
          <a:srcRect l="-1" r="41677"/>
          <a:stretch/>
        </p:blipFill>
        <p:spPr>
          <a:xfrm>
            <a:off x="0" y="-52527"/>
            <a:ext cx="12161520" cy="6910527"/>
          </a:xfrm>
          <a:prstGeom prst="rect">
            <a:avLst/>
          </a:prstGeom>
        </p:spPr>
      </p:pic>
      <p:sp>
        <p:nvSpPr>
          <p:cNvPr id="17" name="Title 22">
            <a:extLst>
              <a:ext uri="{FF2B5EF4-FFF2-40B4-BE49-F238E27FC236}">
                <a16:creationId xmlns:a16="http://schemas.microsoft.com/office/drawing/2014/main" id="{57146CDB-6600-47FC-8C32-DDE1F4CFF145}"/>
              </a:ext>
            </a:extLst>
          </p:cNvPr>
          <p:cNvSpPr txBox="1">
            <a:spLocks noChangeArrowheads="1"/>
          </p:cNvSpPr>
          <p:nvPr/>
        </p:nvSpPr>
        <p:spPr bwMode="auto">
          <a:xfrm>
            <a:off x="1595387" y="314707"/>
            <a:ext cx="8970746"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ID" altLang="en-US" sz="4000" dirty="0">
                <a:solidFill>
                  <a:schemeClr val="bg1"/>
                </a:solidFill>
              </a:rPr>
              <a:t>Kava Network (</a:t>
            </a:r>
            <a:r>
              <a:rPr lang="en-ID" altLang="en-US" sz="4000" dirty="0">
                <a:solidFill>
                  <a:srgbClr val="E3B86C"/>
                </a:solidFill>
              </a:rPr>
              <a:t>KAVA</a:t>
            </a:r>
            <a:r>
              <a:rPr lang="en-ID" altLang="en-US" sz="4000" dirty="0">
                <a:solidFill>
                  <a:schemeClr val="bg1"/>
                </a:solidFill>
              </a:rPr>
              <a:t>)</a:t>
            </a:r>
          </a:p>
        </p:txBody>
      </p:sp>
      <p:pic>
        <p:nvPicPr>
          <p:cNvPr id="3" name="Picture 2">
            <a:extLst>
              <a:ext uri="{FF2B5EF4-FFF2-40B4-BE49-F238E27FC236}">
                <a16:creationId xmlns:a16="http://schemas.microsoft.com/office/drawing/2014/main" id="{42C5C806-29FD-4D22-B407-49C114C7AFEF}"/>
              </a:ext>
            </a:extLst>
          </p:cNvPr>
          <p:cNvPicPr>
            <a:picLocks noChangeAspect="1"/>
          </p:cNvPicPr>
          <p:nvPr/>
        </p:nvPicPr>
        <p:blipFill>
          <a:blip r:embed="rId4"/>
          <a:stretch>
            <a:fillRect/>
          </a:stretch>
        </p:blipFill>
        <p:spPr>
          <a:xfrm>
            <a:off x="418676" y="1731287"/>
            <a:ext cx="4660442" cy="2006317"/>
          </a:xfrm>
          <a:prstGeom prst="rect">
            <a:avLst/>
          </a:prstGeom>
          <a:effectLst>
            <a:glow rad="101600">
              <a:srgbClr val="E3B86C">
                <a:alpha val="60000"/>
              </a:srgbClr>
            </a:glow>
          </a:effectLst>
        </p:spPr>
      </p:pic>
      <p:pic>
        <p:nvPicPr>
          <p:cNvPr id="6" name="Picture 5">
            <a:extLst>
              <a:ext uri="{FF2B5EF4-FFF2-40B4-BE49-F238E27FC236}">
                <a16:creationId xmlns:a16="http://schemas.microsoft.com/office/drawing/2014/main" id="{7A9B0BC3-D2A6-404B-9E1B-D05255390E27}"/>
              </a:ext>
            </a:extLst>
          </p:cNvPr>
          <p:cNvPicPr>
            <a:picLocks noChangeAspect="1"/>
          </p:cNvPicPr>
          <p:nvPr/>
        </p:nvPicPr>
        <p:blipFill>
          <a:blip r:embed="rId5"/>
          <a:stretch>
            <a:fillRect/>
          </a:stretch>
        </p:blipFill>
        <p:spPr>
          <a:xfrm>
            <a:off x="5281732" y="1731286"/>
            <a:ext cx="5147241" cy="2006317"/>
          </a:xfrm>
          <a:prstGeom prst="rect">
            <a:avLst/>
          </a:prstGeom>
          <a:effectLst>
            <a:glow rad="101600">
              <a:srgbClr val="E3B86C">
                <a:alpha val="60000"/>
              </a:srgbClr>
            </a:glow>
          </a:effectLst>
        </p:spPr>
      </p:pic>
      <p:pic>
        <p:nvPicPr>
          <p:cNvPr id="9" name="Picture 8">
            <a:extLst>
              <a:ext uri="{FF2B5EF4-FFF2-40B4-BE49-F238E27FC236}">
                <a16:creationId xmlns:a16="http://schemas.microsoft.com/office/drawing/2014/main" id="{85688FF8-93A5-401C-9149-B93BFBF8DDA3}"/>
              </a:ext>
            </a:extLst>
          </p:cNvPr>
          <p:cNvPicPr>
            <a:picLocks noChangeAspect="1"/>
          </p:cNvPicPr>
          <p:nvPr/>
        </p:nvPicPr>
        <p:blipFill>
          <a:blip r:embed="rId6"/>
          <a:stretch>
            <a:fillRect/>
          </a:stretch>
        </p:blipFill>
        <p:spPr>
          <a:xfrm>
            <a:off x="418676" y="4098854"/>
            <a:ext cx="4660442" cy="2239270"/>
          </a:xfrm>
          <a:prstGeom prst="rect">
            <a:avLst/>
          </a:prstGeom>
          <a:effectLst>
            <a:glow rad="101600">
              <a:srgbClr val="E3B86C">
                <a:alpha val="60000"/>
              </a:srgbClr>
            </a:glow>
          </a:effectLst>
        </p:spPr>
      </p:pic>
      <p:pic>
        <p:nvPicPr>
          <p:cNvPr id="13" name="Picture 12">
            <a:extLst>
              <a:ext uri="{FF2B5EF4-FFF2-40B4-BE49-F238E27FC236}">
                <a16:creationId xmlns:a16="http://schemas.microsoft.com/office/drawing/2014/main" id="{156B62A6-E112-454F-B8FA-B6A7B66698B4}"/>
              </a:ext>
            </a:extLst>
          </p:cNvPr>
          <p:cNvPicPr>
            <a:picLocks noChangeAspect="1"/>
          </p:cNvPicPr>
          <p:nvPr/>
        </p:nvPicPr>
        <p:blipFill>
          <a:blip r:embed="rId7"/>
          <a:stretch>
            <a:fillRect/>
          </a:stretch>
        </p:blipFill>
        <p:spPr>
          <a:xfrm>
            <a:off x="5281732" y="4071880"/>
            <a:ext cx="4938187" cy="2355341"/>
          </a:xfrm>
          <a:prstGeom prst="rect">
            <a:avLst/>
          </a:prstGeom>
          <a:effectLst>
            <a:glow rad="101600">
              <a:srgbClr val="E3B86C">
                <a:alpha val="60000"/>
              </a:srgbClr>
            </a:glow>
          </a:effectLst>
        </p:spPr>
      </p:pic>
    </p:spTree>
    <p:extLst>
      <p:ext uri="{BB962C8B-B14F-4D97-AF65-F5344CB8AC3E}">
        <p14:creationId xmlns:p14="http://schemas.microsoft.com/office/powerpoint/2010/main" val="205046192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up)">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B4F60F7-AE53-4EC2-A68D-B7270840DD7A}"/>
              </a:ext>
            </a:extLst>
          </p:cNvPr>
          <p:cNvSpPr/>
          <p:nvPr/>
        </p:nvSpPr>
        <p:spPr>
          <a:xfrm>
            <a:off x="0" y="0"/>
            <a:ext cx="12192000" cy="6858000"/>
          </a:xfrm>
          <a:prstGeom prst="rect">
            <a:avLst/>
          </a:prstGeom>
          <a:solidFill>
            <a:srgbClr val="0E0F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hart, histogram&#10;&#10;Description automatically generated">
            <a:extLst>
              <a:ext uri="{FF2B5EF4-FFF2-40B4-BE49-F238E27FC236}">
                <a16:creationId xmlns:a16="http://schemas.microsoft.com/office/drawing/2014/main" id="{7CDBE842-8E99-4F71-87D4-5789E95F551C}"/>
              </a:ext>
            </a:extLst>
          </p:cNvPr>
          <p:cNvPicPr>
            <a:picLocks noChangeAspect="1"/>
          </p:cNvPicPr>
          <p:nvPr/>
        </p:nvPicPr>
        <p:blipFill>
          <a:blip r:embed="rId3"/>
          <a:stretch>
            <a:fillRect/>
          </a:stretch>
        </p:blipFill>
        <p:spPr>
          <a:xfrm>
            <a:off x="316636" y="642919"/>
            <a:ext cx="11558727" cy="5572161"/>
          </a:xfrm>
          <a:prstGeom prst="rect">
            <a:avLst/>
          </a:prstGeom>
          <a:effectLst>
            <a:glow rad="101600">
              <a:srgbClr val="E3B86C">
                <a:alpha val="60000"/>
              </a:srgbClr>
            </a:glow>
          </a:effectLst>
        </p:spPr>
      </p:pic>
    </p:spTree>
    <p:extLst>
      <p:ext uri="{BB962C8B-B14F-4D97-AF65-F5344CB8AC3E}">
        <p14:creationId xmlns:p14="http://schemas.microsoft.com/office/powerpoint/2010/main" val="2451215667"/>
      </p:ext>
    </p:extLst>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B4F60F7-AE53-4EC2-A68D-B7270840DD7A}"/>
              </a:ext>
            </a:extLst>
          </p:cNvPr>
          <p:cNvSpPr/>
          <p:nvPr/>
        </p:nvSpPr>
        <p:spPr>
          <a:xfrm>
            <a:off x="0" y="0"/>
            <a:ext cx="12192000" cy="6858000"/>
          </a:xfrm>
          <a:prstGeom prst="rect">
            <a:avLst/>
          </a:prstGeom>
          <a:solidFill>
            <a:srgbClr val="0E0F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Graphical user interface, chart, histogram&#10;&#10;Description automatically generated">
            <a:extLst>
              <a:ext uri="{FF2B5EF4-FFF2-40B4-BE49-F238E27FC236}">
                <a16:creationId xmlns:a16="http://schemas.microsoft.com/office/drawing/2014/main" id="{5D732367-0462-4AE5-97FA-684E4D1A0F43}"/>
              </a:ext>
            </a:extLst>
          </p:cNvPr>
          <p:cNvPicPr>
            <a:picLocks noChangeAspect="1"/>
          </p:cNvPicPr>
          <p:nvPr/>
        </p:nvPicPr>
        <p:blipFill>
          <a:blip r:embed="rId3"/>
          <a:stretch>
            <a:fillRect/>
          </a:stretch>
        </p:blipFill>
        <p:spPr>
          <a:xfrm>
            <a:off x="317821" y="751000"/>
            <a:ext cx="11556358" cy="5356000"/>
          </a:xfrm>
          <a:prstGeom prst="rect">
            <a:avLst/>
          </a:prstGeom>
          <a:effectLst>
            <a:glow rad="101600">
              <a:srgbClr val="E3B86C">
                <a:alpha val="60000"/>
              </a:srgbClr>
            </a:glow>
          </a:effectLst>
        </p:spPr>
      </p:pic>
    </p:spTree>
    <p:extLst>
      <p:ext uri="{BB962C8B-B14F-4D97-AF65-F5344CB8AC3E}">
        <p14:creationId xmlns:p14="http://schemas.microsoft.com/office/powerpoint/2010/main" val="420032162"/>
      </p:ext>
    </p:extLst>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bed&#10;&#10;Description automatically generated">
            <a:extLst>
              <a:ext uri="{FF2B5EF4-FFF2-40B4-BE49-F238E27FC236}">
                <a16:creationId xmlns:a16="http://schemas.microsoft.com/office/drawing/2014/main" id="{9B84507C-CBFD-4280-B773-31052A9C2D06}"/>
              </a:ext>
            </a:extLst>
          </p:cNvPr>
          <p:cNvPicPr>
            <a:picLocks noChangeAspect="1"/>
          </p:cNvPicPr>
          <p:nvPr/>
        </p:nvPicPr>
        <p:blipFill>
          <a:blip r:embed="rId3"/>
          <a:stretch>
            <a:fillRect/>
          </a:stretch>
        </p:blipFill>
        <p:spPr>
          <a:xfrm rot="5400000">
            <a:off x="2666998" y="-2683510"/>
            <a:ext cx="6858002" cy="12192003"/>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2982916" y="941596"/>
            <a:ext cx="6226166"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chemeClr val="bg1"/>
                </a:solidFill>
              </a:rPr>
              <a:t>What can be </a:t>
            </a:r>
            <a:r>
              <a:rPr lang="en-US" altLang="en-US" sz="3200" dirty="0">
                <a:solidFill>
                  <a:srgbClr val="E3B86C"/>
                </a:solidFill>
              </a:rPr>
              <a:t>improved</a:t>
            </a:r>
            <a:r>
              <a:rPr lang="en-US" altLang="en-US" sz="3200" dirty="0">
                <a:solidFill>
                  <a:schemeClr val="bg1"/>
                </a:solidFill>
              </a:rPr>
              <a:t>?</a:t>
            </a:r>
            <a:endParaRPr lang="en-ID" altLang="en-US" sz="3200" dirty="0">
              <a:solidFill>
                <a:schemeClr val="bg1"/>
              </a:solidFill>
            </a:endParaRPr>
          </a:p>
        </p:txBody>
      </p:sp>
      <p:sp>
        <p:nvSpPr>
          <p:cNvPr id="15" name="Title 22">
            <a:extLst>
              <a:ext uri="{FF2B5EF4-FFF2-40B4-BE49-F238E27FC236}">
                <a16:creationId xmlns:a16="http://schemas.microsoft.com/office/drawing/2014/main" id="{087BDAB7-FF04-413D-AF50-ED94EA183C1F}"/>
              </a:ext>
            </a:extLst>
          </p:cNvPr>
          <p:cNvSpPr txBox="1">
            <a:spLocks noChangeArrowheads="1"/>
          </p:cNvSpPr>
          <p:nvPr/>
        </p:nvSpPr>
        <p:spPr bwMode="auto">
          <a:xfrm>
            <a:off x="2437250" y="3323041"/>
            <a:ext cx="7317498" cy="1894755"/>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defTabSz="914400" eaLnBrk="1" hangingPunct="1"/>
            <a:endParaRPr lang="en-US" altLang="en-US" sz="2400" b="0" dirty="0">
              <a:solidFill>
                <a:schemeClr val="bg1"/>
              </a:solidFill>
              <a:latin typeface="+mn-lt"/>
            </a:endParaRPr>
          </a:p>
          <a:p>
            <a:pPr marL="457200" indent="-457200" defTabSz="914400" eaLnBrk="1" hangingPunct="1">
              <a:buFont typeface="Arial" panose="020B0604020202020204" pitchFamily="34" charset="0"/>
              <a:buChar char="•"/>
            </a:pPr>
            <a:r>
              <a:rPr lang="en-US" altLang="en-US" sz="2400" b="0" dirty="0">
                <a:solidFill>
                  <a:schemeClr val="bg1"/>
                </a:solidFill>
                <a:latin typeface="+mn-lt"/>
              </a:rPr>
              <a:t>Deployed to a virtual server or AWS to run 24/7 and return tweets as they are posted</a:t>
            </a:r>
          </a:p>
          <a:p>
            <a:pPr marL="457200" indent="-457200"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defTabSz="914400" eaLnBrk="1" hangingPunct="1">
              <a:buFont typeface="Arial" panose="020B0604020202020204" pitchFamily="34" charset="0"/>
              <a:buChar char="•"/>
            </a:pPr>
            <a:r>
              <a:rPr lang="en-US" altLang="en-US" sz="2400" b="0" dirty="0">
                <a:solidFill>
                  <a:schemeClr val="bg1"/>
                </a:solidFill>
                <a:latin typeface="+mn-lt"/>
              </a:rPr>
              <a:t>Discover relationship between listings on other exchanges</a:t>
            </a:r>
          </a:p>
          <a:p>
            <a:pPr marL="457200" indent="-457200"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defTabSz="914400" eaLnBrk="1" hangingPunct="1">
              <a:buFont typeface="Arial" panose="020B0604020202020204" pitchFamily="34" charset="0"/>
              <a:buChar char="•"/>
            </a:pPr>
            <a:r>
              <a:rPr lang="en-US" altLang="en-US" sz="2400" b="0" dirty="0">
                <a:solidFill>
                  <a:schemeClr val="bg1"/>
                </a:solidFill>
                <a:latin typeface="+mn-lt"/>
              </a:rPr>
              <a:t>Expand beyond </a:t>
            </a:r>
            <a:r>
              <a:rPr lang="en-US" altLang="en-US" sz="2400" b="0" dirty="0" err="1">
                <a:solidFill>
                  <a:schemeClr val="bg1"/>
                </a:solidFill>
                <a:latin typeface="+mn-lt"/>
              </a:rPr>
              <a:t>KuCoin</a:t>
            </a:r>
            <a:r>
              <a:rPr lang="en-US" altLang="en-US" sz="2400" b="0" dirty="0">
                <a:solidFill>
                  <a:schemeClr val="bg1"/>
                </a:solidFill>
                <a:latin typeface="+mn-lt"/>
              </a:rPr>
              <a:t> exchange and experiment with lower cap coins traded on decentralized exchanges</a:t>
            </a:r>
          </a:p>
          <a:p>
            <a:pPr marL="457200" indent="-457200"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defTabSz="914400" eaLnBrk="1" hangingPunct="1">
              <a:buFont typeface="Arial" panose="020B0604020202020204" pitchFamily="34" charset="0"/>
              <a:buChar char="•"/>
            </a:pPr>
            <a:r>
              <a:rPr lang="en-US" altLang="en-US" sz="2400" b="0" dirty="0">
                <a:solidFill>
                  <a:schemeClr val="bg1"/>
                </a:solidFill>
                <a:latin typeface="+mn-lt"/>
              </a:rPr>
              <a:t>Researching other cryptocurrency calendar platforms that can be scraped</a:t>
            </a:r>
          </a:p>
          <a:p>
            <a:pPr marL="457200" indent="-457200" algn="ctr"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marL="457200" indent="-457200" algn="ctr" defTabSz="914400" eaLnBrk="1" hangingPunct="1">
              <a:buFont typeface="Arial" panose="020B0604020202020204" pitchFamily="34" charset="0"/>
              <a:buChar char="•"/>
            </a:pPr>
            <a:endParaRPr lang="en-ID" altLang="en-US" sz="2400" b="0" dirty="0">
              <a:solidFill>
                <a:schemeClr val="bg1"/>
              </a:solidFill>
            </a:endParaRPr>
          </a:p>
        </p:txBody>
      </p:sp>
    </p:spTree>
    <p:extLst>
      <p:ext uri="{BB962C8B-B14F-4D97-AF65-F5344CB8AC3E}">
        <p14:creationId xmlns:p14="http://schemas.microsoft.com/office/powerpoint/2010/main" val="422032046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picture containing night sky&#10;&#10;Description automatically generated">
            <a:extLst>
              <a:ext uri="{FF2B5EF4-FFF2-40B4-BE49-F238E27FC236}">
                <a16:creationId xmlns:a16="http://schemas.microsoft.com/office/drawing/2014/main" id="{E462C651-087E-4FB3-8C53-8821DAC42FBB}"/>
              </a:ext>
            </a:extLst>
          </p:cNvPr>
          <p:cNvPicPr>
            <a:picLocks noChangeAspect="1"/>
          </p:cNvPicPr>
          <p:nvPr/>
        </p:nvPicPr>
        <p:blipFill>
          <a:blip r:embed="rId3"/>
          <a:stretch>
            <a:fillRect/>
          </a:stretch>
        </p:blipFill>
        <p:spPr>
          <a:xfrm>
            <a:off x="0" y="0"/>
            <a:ext cx="12192000" cy="6858000"/>
          </a:xfrm>
          <a:prstGeom prst="rect">
            <a:avLst/>
          </a:prstGeom>
        </p:spPr>
      </p:pic>
      <p:sp>
        <p:nvSpPr>
          <p:cNvPr id="27" name="Freeform: Shape 26">
            <a:extLst>
              <a:ext uri="{FF2B5EF4-FFF2-40B4-BE49-F238E27FC236}">
                <a16:creationId xmlns:a16="http://schemas.microsoft.com/office/drawing/2014/main" id="{731D5562-243A-41C9-92AC-B6026C4DEFB6}"/>
              </a:ext>
            </a:extLst>
          </p:cNvPr>
          <p:cNvSpPr/>
          <p:nvPr/>
        </p:nvSpPr>
        <p:spPr>
          <a:xfrm>
            <a:off x="-8542" y="-14287"/>
            <a:ext cx="12209082" cy="6858000"/>
          </a:xfrm>
          <a:custGeom>
            <a:avLst/>
            <a:gdLst>
              <a:gd name="connsiteX0" fmla="*/ 0 w 3315045"/>
              <a:gd name="connsiteY0" fmla="*/ 0 h 2426654"/>
              <a:gd name="connsiteX1" fmla="*/ 3315046 w 3315045"/>
              <a:gd name="connsiteY1" fmla="*/ 0 h 2426654"/>
              <a:gd name="connsiteX2" fmla="*/ 3315046 w 3315045"/>
              <a:gd name="connsiteY2" fmla="*/ 2426655 h 2426654"/>
              <a:gd name="connsiteX3" fmla="*/ 0 w 3315045"/>
              <a:gd name="connsiteY3" fmla="*/ 2426655 h 2426654"/>
            </a:gdLst>
            <a:ahLst/>
            <a:cxnLst>
              <a:cxn ang="0">
                <a:pos x="connsiteX0" y="connsiteY0"/>
              </a:cxn>
              <a:cxn ang="0">
                <a:pos x="connsiteX1" y="connsiteY1"/>
              </a:cxn>
              <a:cxn ang="0">
                <a:pos x="connsiteX2" y="connsiteY2"/>
              </a:cxn>
              <a:cxn ang="0">
                <a:pos x="connsiteX3" y="connsiteY3"/>
              </a:cxn>
            </a:cxnLst>
            <a:rect l="l" t="t" r="r" b="b"/>
            <a:pathLst>
              <a:path w="3315045" h="2426654">
                <a:moveTo>
                  <a:pt x="0" y="0"/>
                </a:moveTo>
                <a:lnTo>
                  <a:pt x="3315046" y="0"/>
                </a:lnTo>
                <a:lnTo>
                  <a:pt x="3315046" y="2426655"/>
                </a:lnTo>
                <a:lnTo>
                  <a:pt x="0" y="2426655"/>
                </a:lnTo>
                <a:close/>
              </a:path>
            </a:pathLst>
          </a:custGeom>
          <a:solidFill>
            <a:srgbClr val="000000">
              <a:alpha val="80000"/>
            </a:srgbClr>
          </a:solidFill>
          <a:ln w="4140" cap="flat">
            <a:noFill/>
            <a:prstDash val="solid"/>
            <a:miter/>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ID" dirty="0"/>
          </a:p>
        </p:txBody>
      </p:sp>
      <p:sp>
        <p:nvSpPr>
          <p:cNvPr id="35" name="Title 34">
            <a:extLst>
              <a:ext uri="{FF2B5EF4-FFF2-40B4-BE49-F238E27FC236}">
                <a16:creationId xmlns:a16="http://schemas.microsoft.com/office/drawing/2014/main" id="{CAC91B6B-3460-41B8-B715-59599742A1B6}"/>
              </a:ext>
            </a:extLst>
          </p:cNvPr>
          <p:cNvSpPr>
            <a:spLocks noGrp="1" noChangeArrowheads="1"/>
          </p:cNvSpPr>
          <p:nvPr>
            <p:ph type="title"/>
          </p:nvPr>
        </p:nvSpPr>
        <p:spPr bwMode="auto">
          <a:xfrm>
            <a:off x="4341812" y="715118"/>
            <a:ext cx="3508375" cy="11985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0" compatLnSpc="1">
            <a:prstTxWarp prst="textNoShape">
              <a:avLst/>
            </a:prstTxWarp>
          </a:bodyPr>
          <a:lstStyle/>
          <a:p>
            <a:r>
              <a:rPr lang="en-US" altLang="en-US" sz="4000" u="sng" dirty="0">
                <a:solidFill>
                  <a:srgbClr val="E3B86C"/>
                </a:solidFill>
              </a:rPr>
              <a:t>DISCLAMER</a:t>
            </a:r>
            <a:r>
              <a:rPr lang="en-US" altLang="en-US" sz="4000" dirty="0">
                <a:solidFill>
                  <a:srgbClr val="E3B86C"/>
                </a:solidFill>
              </a:rPr>
              <a:t>:</a:t>
            </a:r>
            <a:endParaRPr lang="en-ID" altLang="en-US" sz="4000" dirty="0">
              <a:solidFill>
                <a:srgbClr val="E3B86C"/>
              </a:solidFill>
            </a:endParaRPr>
          </a:p>
        </p:txBody>
      </p:sp>
      <p:sp>
        <p:nvSpPr>
          <p:cNvPr id="12" name="TextBox 11">
            <a:extLst>
              <a:ext uri="{FF2B5EF4-FFF2-40B4-BE49-F238E27FC236}">
                <a16:creationId xmlns:a16="http://schemas.microsoft.com/office/drawing/2014/main" id="{396A92F8-00B3-4449-B77B-2EF784985973}"/>
              </a:ext>
            </a:extLst>
          </p:cNvPr>
          <p:cNvSpPr txBox="1">
            <a:spLocks noChangeArrowheads="1"/>
          </p:cNvSpPr>
          <p:nvPr/>
        </p:nvSpPr>
        <p:spPr bwMode="auto">
          <a:xfrm>
            <a:off x="2749549" y="2143276"/>
            <a:ext cx="6692899" cy="3353867"/>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algn="ctr" eaLnBrk="1" hangingPunct="1">
              <a:lnSpc>
                <a:spcPct val="150000"/>
              </a:lnSpc>
            </a:pPr>
            <a:r>
              <a:rPr lang="en-US" altLang="en-US" sz="2400" b="1" dirty="0">
                <a:solidFill>
                  <a:schemeClr val="bg1"/>
                </a:solidFill>
              </a:rPr>
              <a:t>This project will show examples of live trades that I am currently taking. </a:t>
            </a:r>
            <a:r>
              <a:rPr lang="en-US" altLang="en-US" sz="2400" b="1" dirty="0">
                <a:solidFill>
                  <a:srgbClr val="E3B86C"/>
                </a:solidFill>
              </a:rPr>
              <a:t>None</a:t>
            </a:r>
            <a:r>
              <a:rPr lang="en-US" altLang="en-US" sz="2400" b="1" dirty="0">
                <a:solidFill>
                  <a:schemeClr val="bg1"/>
                </a:solidFill>
              </a:rPr>
              <a:t> of this should be taken as financial advice. Everything mentioned is my own </a:t>
            </a:r>
            <a:r>
              <a:rPr lang="en-US" altLang="en-US" sz="2400" b="1" u="sng" dirty="0">
                <a:solidFill>
                  <a:srgbClr val="E3B86C"/>
                </a:solidFill>
              </a:rPr>
              <a:t>personal opinion</a:t>
            </a:r>
            <a:r>
              <a:rPr lang="en-US" altLang="en-US" sz="2400" b="1" dirty="0">
                <a:solidFill>
                  <a:schemeClr val="bg1"/>
                </a:solidFill>
              </a:rPr>
              <a:t>.  Examples presented here should be viewed as </a:t>
            </a:r>
            <a:r>
              <a:rPr lang="en-US" altLang="en-US" sz="2400" b="1" dirty="0">
                <a:solidFill>
                  <a:srgbClr val="E3B86C"/>
                </a:solidFill>
              </a:rPr>
              <a:t>educational only</a:t>
            </a:r>
            <a:r>
              <a:rPr lang="en-US" altLang="en-US" sz="2400" b="1" dirty="0">
                <a:solidFill>
                  <a:schemeClr val="bg1"/>
                </a:solidFill>
              </a:rPr>
              <a:t>. </a:t>
            </a:r>
          </a:p>
        </p:txBody>
      </p:sp>
    </p:spTree>
    <p:extLst>
      <p:ext uri="{BB962C8B-B14F-4D97-AF65-F5344CB8AC3E}">
        <p14:creationId xmlns:p14="http://schemas.microsoft.com/office/powerpoint/2010/main" val="141586075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up)">
                                      <p:cBhvr>
                                        <p:cTn id="7" dur="500"/>
                                        <p:tgtEl>
                                          <p:spTgt spid="35"/>
                                        </p:tgtEl>
                                      </p:cBhvr>
                                    </p:animEffect>
                                  </p:childTnLst>
                                </p:cTn>
                              </p:par>
                            </p:childTnLst>
                          </p:cTn>
                        </p:par>
                        <p:par>
                          <p:cTn id="8" fill="hold" nodeType="afterGroup">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up)">
                                      <p:cBhvr>
                                        <p:cTn id="11" dur="500"/>
                                        <p:tgtEl>
                                          <p:spTgt spid="1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sitting at tables in a room with a projector screen&#10;&#10;Description automatically generated with low confidence">
            <a:extLst>
              <a:ext uri="{FF2B5EF4-FFF2-40B4-BE49-F238E27FC236}">
                <a16:creationId xmlns:a16="http://schemas.microsoft.com/office/drawing/2014/main" id="{9E14E610-5942-44DE-B8D7-576A1C3E6EE9}"/>
              </a:ext>
            </a:extLst>
          </p:cNvPr>
          <p:cNvPicPr>
            <a:picLocks noChangeAspect="1"/>
          </p:cNvPicPr>
          <p:nvPr/>
        </p:nvPicPr>
        <p:blipFill rotWithShape="1">
          <a:blip r:embed="rId3"/>
          <a:srcRect t="-4630" b="19629"/>
          <a:stretch/>
        </p:blipFill>
        <p:spPr>
          <a:xfrm>
            <a:off x="0" y="-457200"/>
            <a:ext cx="12192000" cy="7772400"/>
          </a:xfrm>
          <a:prstGeom prst="rect">
            <a:avLst/>
          </a:prstGeom>
        </p:spPr>
      </p:pic>
      <p:sp>
        <p:nvSpPr>
          <p:cNvPr id="7" name="Freeform: Shape 6">
            <a:extLst>
              <a:ext uri="{FF2B5EF4-FFF2-40B4-BE49-F238E27FC236}">
                <a16:creationId xmlns:a16="http://schemas.microsoft.com/office/drawing/2014/main" id="{F862C6BA-DF01-49C9-907F-CC88A133D8C7}"/>
              </a:ext>
            </a:extLst>
          </p:cNvPr>
          <p:cNvSpPr/>
          <p:nvPr/>
        </p:nvSpPr>
        <p:spPr>
          <a:xfrm>
            <a:off x="-8542" y="-105960"/>
            <a:ext cx="12209082" cy="7421159"/>
          </a:xfrm>
          <a:custGeom>
            <a:avLst/>
            <a:gdLst>
              <a:gd name="connsiteX0" fmla="*/ 0 w 3315045"/>
              <a:gd name="connsiteY0" fmla="*/ 0 h 2426654"/>
              <a:gd name="connsiteX1" fmla="*/ 3315046 w 3315045"/>
              <a:gd name="connsiteY1" fmla="*/ 0 h 2426654"/>
              <a:gd name="connsiteX2" fmla="*/ 3315046 w 3315045"/>
              <a:gd name="connsiteY2" fmla="*/ 2426655 h 2426654"/>
              <a:gd name="connsiteX3" fmla="*/ 0 w 3315045"/>
              <a:gd name="connsiteY3" fmla="*/ 2426655 h 2426654"/>
            </a:gdLst>
            <a:ahLst/>
            <a:cxnLst>
              <a:cxn ang="0">
                <a:pos x="connsiteX0" y="connsiteY0"/>
              </a:cxn>
              <a:cxn ang="0">
                <a:pos x="connsiteX1" y="connsiteY1"/>
              </a:cxn>
              <a:cxn ang="0">
                <a:pos x="connsiteX2" y="connsiteY2"/>
              </a:cxn>
              <a:cxn ang="0">
                <a:pos x="connsiteX3" y="connsiteY3"/>
              </a:cxn>
            </a:cxnLst>
            <a:rect l="l" t="t" r="r" b="b"/>
            <a:pathLst>
              <a:path w="3315045" h="2426654">
                <a:moveTo>
                  <a:pt x="0" y="0"/>
                </a:moveTo>
                <a:lnTo>
                  <a:pt x="3315046" y="0"/>
                </a:lnTo>
                <a:lnTo>
                  <a:pt x="3315046" y="2426655"/>
                </a:lnTo>
                <a:lnTo>
                  <a:pt x="0" y="2426655"/>
                </a:lnTo>
                <a:close/>
              </a:path>
            </a:pathLst>
          </a:custGeom>
          <a:solidFill>
            <a:srgbClr val="000000">
              <a:alpha val="80000"/>
            </a:srgbClr>
          </a:solidFill>
          <a:ln w="19050" cap="flat">
            <a:solidFill>
              <a:schemeClr val="bg1"/>
            </a:solidFill>
            <a:prstDash val="solid"/>
            <a:miter/>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ID" dirty="0"/>
          </a:p>
        </p:txBody>
      </p:sp>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302003" y="455035"/>
            <a:ext cx="7648730"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u="sng" dirty="0">
                <a:solidFill>
                  <a:schemeClr val="bg1"/>
                </a:solidFill>
              </a:rPr>
              <a:t>Looking for a group of guys &amp; gals!</a:t>
            </a:r>
            <a:endParaRPr lang="en-ID" altLang="en-US" sz="3200" u="sng" dirty="0">
              <a:solidFill>
                <a:schemeClr val="bg1"/>
              </a:solidFill>
            </a:endParaRPr>
          </a:p>
        </p:txBody>
      </p:sp>
      <p:sp>
        <p:nvSpPr>
          <p:cNvPr id="15" name="Title 22">
            <a:extLst>
              <a:ext uri="{FF2B5EF4-FFF2-40B4-BE49-F238E27FC236}">
                <a16:creationId xmlns:a16="http://schemas.microsoft.com/office/drawing/2014/main" id="{087BDAB7-FF04-413D-AF50-ED94EA183C1F}"/>
              </a:ext>
            </a:extLst>
          </p:cNvPr>
          <p:cNvSpPr txBox="1">
            <a:spLocks noChangeArrowheads="1"/>
          </p:cNvSpPr>
          <p:nvPr/>
        </p:nvSpPr>
        <p:spPr bwMode="auto">
          <a:xfrm>
            <a:off x="536260" y="2534255"/>
            <a:ext cx="5262961" cy="2897124"/>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457200" indent="-457200" algn="ctr"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defTabSz="914400" eaLnBrk="1" hangingPunct="1"/>
            <a:r>
              <a:rPr lang="en-ID" altLang="en-US" sz="2400" b="0" dirty="0">
                <a:solidFill>
                  <a:schemeClr val="bg1"/>
                </a:solidFill>
              </a:rPr>
              <a:t>Current Ideas &amp; Future Projects:</a:t>
            </a:r>
          </a:p>
          <a:p>
            <a:pPr defTabSz="914400" eaLnBrk="1" hangingPunct="1"/>
            <a:endParaRPr lang="en-ID" altLang="en-US" sz="2400" b="0" dirty="0">
              <a:solidFill>
                <a:schemeClr val="bg1"/>
              </a:solidFill>
            </a:endParaRPr>
          </a:p>
          <a:p>
            <a:pPr marL="342900" indent="-342900" defTabSz="914400" eaLnBrk="1" hangingPunct="1">
              <a:buFont typeface="Arial" panose="020B0604020202020204" pitchFamily="34" charset="0"/>
              <a:buChar char="•"/>
            </a:pPr>
            <a:r>
              <a:rPr lang="en-ID" altLang="en-US" sz="2400" b="0" dirty="0">
                <a:solidFill>
                  <a:schemeClr val="bg1"/>
                </a:solidFill>
              </a:rPr>
              <a:t>Reddit API or Scraper</a:t>
            </a:r>
          </a:p>
          <a:p>
            <a:pPr marL="342900" indent="-342900" defTabSz="914400" eaLnBrk="1" hangingPunct="1">
              <a:buFont typeface="Arial" panose="020B0604020202020204" pitchFamily="34" charset="0"/>
              <a:buChar char="•"/>
            </a:pPr>
            <a:r>
              <a:rPr lang="en-ID" altLang="en-US" sz="2400" b="0" dirty="0">
                <a:solidFill>
                  <a:schemeClr val="bg1"/>
                </a:solidFill>
              </a:rPr>
              <a:t>Telegram API or Scraper</a:t>
            </a:r>
          </a:p>
          <a:p>
            <a:pPr marL="342900" indent="-342900" defTabSz="914400" eaLnBrk="1" hangingPunct="1">
              <a:buFont typeface="Arial" panose="020B0604020202020204" pitchFamily="34" charset="0"/>
              <a:buChar char="•"/>
            </a:pPr>
            <a:r>
              <a:rPr lang="en-ID" altLang="en-US" sz="2400" b="0" dirty="0">
                <a:solidFill>
                  <a:schemeClr val="bg1"/>
                </a:solidFill>
              </a:rPr>
              <a:t>Discord </a:t>
            </a:r>
          </a:p>
          <a:p>
            <a:pPr marL="342900" indent="-342900" defTabSz="914400" eaLnBrk="1" hangingPunct="1">
              <a:buFont typeface="Arial" panose="020B0604020202020204" pitchFamily="34" charset="0"/>
              <a:buChar char="•"/>
            </a:pPr>
            <a:r>
              <a:rPr lang="en-ID" altLang="en-US" sz="2400" b="0" dirty="0">
                <a:solidFill>
                  <a:schemeClr val="bg1"/>
                </a:solidFill>
              </a:rPr>
              <a:t>Algorithmic Trading Strategies</a:t>
            </a:r>
          </a:p>
          <a:p>
            <a:pPr marL="342900" indent="-342900" defTabSz="914400" eaLnBrk="1" hangingPunct="1">
              <a:buFont typeface="Arial" panose="020B0604020202020204" pitchFamily="34" charset="0"/>
              <a:buChar char="•"/>
            </a:pPr>
            <a:r>
              <a:rPr lang="en-ID" altLang="en-US" sz="2400" b="0" dirty="0">
                <a:solidFill>
                  <a:schemeClr val="bg1"/>
                </a:solidFill>
              </a:rPr>
              <a:t>Finding Low Cap Gems</a:t>
            </a:r>
          </a:p>
          <a:p>
            <a:pPr marL="342900" indent="-342900" defTabSz="914400" eaLnBrk="1" hangingPunct="1">
              <a:buFont typeface="Arial" panose="020B0604020202020204" pitchFamily="34" charset="0"/>
              <a:buChar char="•"/>
            </a:pPr>
            <a:r>
              <a:rPr lang="en-ID" altLang="en-US" sz="2400" b="0" dirty="0">
                <a:solidFill>
                  <a:schemeClr val="bg1"/>
                </a:solidFill>
              </a:rPr>
              <a:t>Meme Coin Development</a:t>
            </a:r>
          </a:p>
          <a:p>
            <a:pPr marL="342900" indent="-342900" defTabSz="914400" eaLnBrk="1" hangingPunct="1">
              <a:buFont typeface="Arial" panose="020B0604020202020204" pitchFamily="34" charset="0"/>
              <a:buChar char="•"/>
            </a:pPr>
            <a:r>
              <a:rPr lang="en-ID" altLang="en-US" sz="2400" b="0" dirty="0">
                <a:solidFill>
                  <a:schemeClr val="bg1"/>
                </a:solidFill>
              </a:rPr>
              <a:t>DAPPs Development</a:t>
            </a:r>
          </a:p>
          <a:p>
            <a:pPr marL="342900" indent="-342900" defTabSz="914400" eaLnBrk="1" hangingPunct="1">
              <a:buFont typeface="Arial" panose="020B0604020202020204" pitchFamily="34" charset="0"/>
              <a:buChar char="•"/>
            </a:pPr>
            <a:r>
              <a:rPr lang="en-ID" altLang="en-US" sz="2400" b="0" dirty="0">
                <a:solidFill>
                  <a:schemeClr val="bg1"/>
                </a:solidFill>
              </a:rPr>
              <a:t>NFT Development</a:t>
            </a:r>
          </a:p>
          <a:p>
            <a:pPr marL="342900" indent="-342900" defTabSz="914400" eaLnBrk="1" hangingPunct="1">
              <a:buFont typeface="Arial" panose="020B0604020202020204" pitchFamily="34" charset="0"/>
              <a:buChar char="•"/>
            </a:pPr>
            <a:r>
              <a:rPr lang="en-ID" altLang="en-US" sz="2400" b="0" dirty="0">
                <a:solidFill>
                  <a:schemeClr val="bg1"/>
                </a:solidFill>
              </a:rPr>
              <a:t>Technical Analysis</a:t>
            </a:r>
          </a:p>
          <a:p>
            <a:pPr marL="342900" indent="-342900" defTabSz="914400" eaLnBrk="1" hangingPunct="1">
              <a:buFont typeface="Arial" panose="020B0604020202020204" pitchFamily="34" charset="0"/>
              <a:buChar char="•"/>
            </a:pPr>
            <a:r>
              <a:rPr lang="en-ID" altLang="en-US" sz="2400" b="0" dirty="0">
                <a:solidFill>
                  <a:schemeClr val="bg1"/>
                </a:solidFill>
              </a:rPr>
              <a:t>Signal Service</a:t>
            </a:r>
          </a:p>
          <a:p>
            <a:pPr marL="342900" indent="-342900" defTabSz="914400" eaLnBrk="1" hangingPunct="1">
              <a:buFont typeface="Arial" panose="020B0604020202020204" pitchFamily="34" charset="0"/>
              <a:buChar char="•"/>
            </a:pPr>
            <a:r>
              <a:rPr lang="en-ID" altLang="en-US" sz="2400" b="0" dirty="0">
                <a:solidFill>
                  <a:schemeClr val="bg1"/>
                </a:solidFill>
              </a:rPr>
              <a:t>Trading Dashboard</a:t>
            </a:r>
          </a:p>
          <a:p>
            <a:pPr marL="342900" indent="-342900" defTabSz="914400" eaLnBrk="1" hangingPunct="1">
              <a:buFont typeface="Arial" panose="020B0604020202020204" pitchFamily="34" charset="0"/>
              <a:buChar char="•"/>
            </a:pPr>
            <a:endParaRPr lang="en-ID" altLang="en-US" sz="2400" b="0" dirty="0">
              <a:solidFill>
                <a:schemeClr val="bg1"/>
              </a:solidFill>
            </a:endParaRPr>
          </a:p>
          <a:p>
            <a:pPr marL="342900" indent="-342900" defTabSz="914400" eaLnBrk="1" hangingPunct="1">
              <a:buFont typeface="Arial" panose="020B0604020202020204" pitchFamily="34" charset="0"/>
              <a:buChar char="•"/>
            </a:pPr>
            <a:endParaRPr lang="en-ID" altLang="en-US" sz="2400" b="0" dirty="0">
              <a:solidFill>
                <a:schemeClr val="bg1"/>
              </a:solidFill>
            </a:endParaRPr>
          </a:p>
          <a:p>
            <a:pPr marL="342900" indent="-342900" defTabSz="914400" eaLnBrk="1" hangingPunct="1">
              <a:buFont typeface="Arial" panose="020B0604020202020204" pitchFamily="34" charset="0"/>
              <a:buChar char="•"/>
            </a:pPr>
            <a:endParaRPr lang="en-ID" altLang="en-US" sz="2400" b="0" dirty="0">
              <a:solidFill>
                <a:schemeClr val="bg1"/>
              </a:solidFill>
            </a:endParaRPr>
          </a:p>
          <a:p>
            <a:pPr marL="457200" indent="-457200" defTabSz="914400" eaLnBrk="1" hangingPunct="1">
              <a:buFont typeface="Arial" panose="020B0604020202020204" pitchFamily="34" charset="0"/>
              <a:buChar char="•"/>
            </a:pPr>
            <a:endParaRPr lang="en-ID" altLang="en-US" sz="2400" b="0" dirty="0">
              <a:solidFill>
                <a:schemeClr val="bg1"/>
              </a:solidFill>
            </a:endParaRPr>
          </a:p>
        </p:txBody>
      </p:sp>
      <p:pic>
        <p:nvPicPr>
          <p:cNvPr id="1026" name="Picture 2" descr="New Slack Logo 2019 PNG Transparent &amp; SVG Vector - Freebie ...">
            <a:extLst>
              <a:ext uri="{FF2B5EF4-FFF2-40B4-BE49-F238E27FC236}">
                <a16:creationId xmlns:a16="http://schemas.microsoft.com/office/drawing/2014/main" id="{ABAFBA83-8B9C-4022-A7B5-9996373433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3726" y="1653462"/>
            <a:ext cx="737937" cy="737937"/>
          </a:xfrm>
          <a:prstGeom prst="rect">
            <a:avLst/>
          </a:prstGeom>
          <a:noFill/>
          <a:extLst>
            <a:ext uri="{909E8E84-426E-40DD-AFC4-6F175D3DCCD1}">
              <a14:hiddenFill xmlns:a14="http://schemas.microsoft.com/office/drawing/2010/main">
                <a:solidFill>
                  <a:srgbClr val="FFFFFF"/>
                </a:solidFill>
              </a14:hiddenFill>
            </a:ext>
          </a:extLst>
        </p:spPr>
      </p:pic>
      <p:sp>
        <p:nvSpPr>
          <p:cNvPr id="9" name="Title 22">
            <a:extLst>
              <a:ext uri="{FF2B5EF4-FFF2-40B4-BE49-F238E27FC236}">
                <a16:creationId xmlns:a16="http://schemas.microsoft.com/office/drawing/2014/main" id="{BDA79347-A9F7-47AE-8C55-E7736D141EBF}"/>
              </a:ext>
            </a:extLst>
          </p:cNvPr>
          <p:cNvSpPr txBox="1">
            <a:spLocks noChangeArrowheads="1"/>
          </p:cNvSpPr>
          <p:nvPr/>
        </p:nvSpPr>
        <p:spPr bwMode="auto">
          <a:xfrm>
            <a:off x="7587915" y="1662849"/>
            <a:ext cx="3854117"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2400" b="0" dirty="0">
                <a:solidFill>
                  <a:schemeClr val="bg1"/>
                </a:solidFill>
              </a:rPr>
              <a:t>Jorge David Betancourt</a:t>
            </a:r>
            <a:endParaRPr lang="en-ID" altLang="en-US" sz="2400" b="0" dirty="0">
              <a:solidFill>
                <a:schemeClr val="bg1"/>
              </a:solidFill>
            </a:endParaRPr>
          </a:p>
        </p:txBody>
      </p:sp>
      <p:pic>
        <p:nvPicPr>
          <p:cNvPr id="1028" name="Picture 4" descr="Telegram PNG images free download">
            <a:extLst>
              <a:ext uri="{FF2B5EF4-FFF2-40B4-BE49-F238E27FC236}">
                <a16:creationId xmlns:a16="http://schemas.microsoft.com/office/drawing/2014/main" id="{9BB03820-A41B-4AA5-958E-8242CEF3B9C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69766" y="2534255"/>
            <a:ext cx="737938" cy="73793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22">
            <a:extLst>
              <a:ext uri="{FF2B5EF4-FFF2-40B4-BE49-F238E27FC236}">
                <a16:creationId xmlns:a16="http://schemas.microsoft.com/office/drawing/2014/main" id="{E1D036E3-B030-4BBA-BD45-4FA1DF705681}"/>
              </a:ext>
            </a:extLst>
          </p:cNvPr>
          <p:cNvSpPr txBox="1">
            <a:spLocks noChangeArrowheads="1"/>
          </p:cNvSpPr>
          <p:nvPr/>
        </p:nvSpPr>
        <p:spPr bwMode="auto">
          <a:xfrm>
            <a:off x="7587914" y="2524349"/>
            <a:ext cx="2566739"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2400" b="0" dirty="0">
                <a:solidFill>
                  <a:schemeClr val="bg1"/>
                </a:solidFill>
              </a:rPr>
              <a:t>@davidcrypto0</a:t>
            </a:r>
            <a:endParaRPr lang="en-ID" altLang="en-US" sz="2400" b="0" dirty="0">
              <a:solidFill>
                <a:schemeClr val="bg1"/>
              </a:solidFill>
            </a:endParaRPr>
          </a:p>
        </p:txBody>
      </p:sp>
      <p:sp>
        <p:nvSpPr>
          <p:cNvPr id="12" name="Title 22">
            <a:extLst>
              <a:ext uri="{FF2B5EF4-FFF2-40B4-BE49-F238E27FC236}">
                <a16:creationId xmlns:a16="http://schemas.microsoft.com/office/drawing/2014/main" id="{33034F73-7118-429D-BD3F-0C8C14424152}"/>
              </a:ext>
            </a:extLst>
          </p:cNvPr>
          <p:cNvSpPr txBox="1">
            <a:spLocks noChangeArrowheads="1"/>
          </p:cNvSpPr>
          <p:nvPr/>
        </p:nvSpPr>
        <p:spPr bwMode="auto">
          <a:xfrm>
            <a:off x="6769766" y="3679399"/>
            <a:ext cx="4902014"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2400" dirty="0">
                <a:solidFill>
                  <a:schemeClr val="bg1"/>
                </a:solidFill>
              </a:rPr>
              <a:t>To Keep Track of Trades Taken in this Project</a:t>
            </a:r>
            <a:endParaRPr lang="en-ID" altLang="en-US" sz="2400" dirty="0">
              <a:solidFill>
                <a:schemeClr val="bg1"/>
              </a:solidFill>
            </a:endParaRPr>
          </a:p>
        </p:txBody>
      </p:sp>
      <p:pic>
        <p:nvPicPr>
          <p:cNvPr id="13" name="Picture 4" descr="Telegram PNG images free download">
            <a:extLst>
              <a:ext uri="{FF2B5EF4-FFF2-40B4-BE49-F238E27FC236}">
                <a16:creationId xmlns:a16="http://schemas.microsoft.com/office/drawing/2014/main" id="{1A9070CD-757D-4257-B1C3-6A91E8E16E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49976" y="4593664"/>
            <a:ext cx="737938" cy="7379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2">
            <a:extLst>
              <a:ext uri="{FF2B5EF4-FFF2-40B4-BE49-F238E27FC236}">
                <a16:creationId xmlns:a16="http://schemas.microsoft.com/office/drawing/2014/main" id="{2877FC96-6D83-44E1-A9C8-48B3A5B8DCFD}"/>
              </a:ext>
            </a:extLst>
          </p:cNvPr>
          <p:cNvSpPr txBox="1">
            <a:spLocks noChangeArrowheads="1"/>
          </p:cNvSpPr>
          <p:nvPr/>
        </p:nvSpPr>
        <p:spPr bwMode="auto">
          <a:xfrm>
            <a:off x="7596456" y="4573966"/>
            <a:ext cx="3737291"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r>
              <a:rPr lang="en-US" altLang="en-US" sz="2400" b="0" dirty="0">
                <a:solidFill>
                  <a:schemeClr val="bg1"/>
                </a:solidFill>
              </a:rPr>
              <a:t>@cryptointelgathering</a:t>
            </a:r>
            <a:endParaRPr lang="en-ID" altLang="en-US" sz="2400" b="0" dirty="0">
              <a:solidFill>
                <a:schemeClr val="bg1"/>
              </a:solidFill>
            </a:endParaRPr>
          </a:p>
        </p:txBody>
      </p:sp>
      <p:pic>
        <p:nvPicPr>
          <p:cNvPr id="6" name="Picture 5">
            <a:extLst>
              <a:ext uri="{FF2B5EF4-FFF2-40B4-BE49-F238E27FC236}">
                <a16:creationId xmlns:a16="http://schemas.microsoft.com/office/drawing/2014/main" id="{0E5A9EE2-3136-427C-9E4C-B04A306A7D5F}"/>
              </a:ext>
            </a:extLst>
          </p:cNvPr>
          <p:cNvPicPr>
            <a:picLocks noChangeAspect="1"/>
          </p:cNvPicPr>
          <p:nvPr/>
        </p:nvPicPr>
        <p:blipFill>
          <a:blip r:embed="rId6"/>
          <a:stretch>
            <a:fillRect/>
          </a:stretch>
        </p:blipFill>
        <p:spPr>
          <a:xfrm>
            <a:off x="8458773" y="5285000"/>
            <a:ext cx="1524000" cy="1485900"/>
          </a:xfrm>
          <a:prstGeom prst="rect">
            <a:avLst/>
          </a:prstGeom>
        </p:spPr>
      </p:pic>
    </p:spTree>
    <p:extLst>
      <p:ext uri="{BB962C8B-B14F-4D97-AF65-F5344CB8AC3E}">
        <p14:creationId xmlns:p14="http://schemas.microsoft.com/office/powerpoint/2010/main" val="147228413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up)">
                                      <p:cBhvr>
                                        <p:cTn id="19" dur="500"/>
                                        <p:tgtEl>
                                          <p:spTgt spid="9"/>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up)">
                                      <p:cBhvr>
                                        <p:cTn id="27" dur="500"/>
                                        <p:tgtEl>
                                          <p:spTgt spid="12"/>
                                        </p:tgtEl>
                                      </p:cBhvr>
                                    </p:animEffect>
                                  </p:childTnLst>
                                </p:cTn>
                              </p:par>
                            </p:childTnLst>
                          </p:cTn>
                        </p:par>
                        <p:par>
                          <p:cTn id="28" fill="hold">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up)">
                                      <p:cBhvr>
                                        <p:cTn id="3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15" grpId="0"/>
      <p:bldP spid="9" grpId="0"/>
      <p:bldP spid="11" grpId="0"/>
      <p:bldP spid="12" grpId="0"/>
      <p:bldP spid="1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picture containing light, night sky&#10;&#10;Description automatically generated">
            <a:extLst>
              <a:ext uri="{FF2B5EF4-FFF2-40B4-BE49-F238E27FC236}">
                <a16:creationId xmlns:a16="http://schemas.microsoft.com/office/drawing/2014/main" id="{FB3680EE-7106-4C69-8535-8A56D3428C43}"/>
              </a:ext>
            </a:extLst>
          </p:cNvPr>
          <p:cNvPicPr>
            <a:picLocks noGrp="1" noChangeAspect="1"/>
          </p:cNvPicPr>
          <p:nvPr>
            <p:ph type="pic" sz="quarter" idx="10"/>
          </p:nvPr>
        </p:nvPicPr>
        <p:blipFill>
          <a:blip r:embed="rId3"/>
          <a:srcRect t="31265" b="31265"/>
          <a:stretch>
            <a:fillRect/>
          </a:stretch>
        </p:blipFill>
        <p:spPr>
          <a:xfrm>
            <a:off x="0" y="-3044"/>
            <a:ext cx="12192000" cy="6858003"/>
          </a:xfrm>
        </p:spPr>
      </p:pic>
      <p:sp>
        <p:nvSpPr>
          <p:cNvPr id="8" name="Oval 7">
            <a:extLst>
              <a:ext uri="{FF2B5EF4-FFF2-40B4-BE49-F238E27FC236}">
                <a16:creationId xmlns:a16="http://schemas.microsoft.com/office/drawing/2014/main" id="{5B683601-7138-4191-ABF4-2C627F6CD322}"/>
              </a:ext>
            </a:extLst>
          </p:cNvPr>
          <p:cNvSpPr/>
          <p:nvPr/>
        </p:nvSpPr>
        <p:spPr>
          <a:xfrm>
            <a:off x="6607971" y="982796"/>
            <a:ext cx="4884737" cy="4886325"/>
          </a:xfrm>
          <a:prstGeom prst="ellipse">
            <a:avLst/>
          </a:prstGeom>
          <a:solidFill>
            <a:schemeClr val="bg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7" name="Oval 6">
            <a:extLst>
              <a:ext uri="{FF2B5EF4-FFF2-40B4-BE49-F238E27FC236}">
                <a16:creationId xmlns:a16="http://schemas.microsoft.com/office/drawing/2014/main" id="{71D8A218-FF26-401D-B3CF-96A43F30A68E}"/>
              </a:ext>
            </a:extLst>
          </p:cNvPr>
          <p:cNvSpPr/>
          <p:nvPr/>
        </p:nvSpPr>
        <p:spPr>
          <a:xfrm>
            <a:off x="6920708" y="1292358"/>
            <a:ext cx="4273550" cy="4273550"/>
          </a:xfrm>
          <a:prstGeom prst="ellipse">
            <a:avLst/>
          </a:prstGeom>
          <a:solidFill>
            <a:schemeClr val="bg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38" name="TextBox 37">
            <a:extLst>
              <a:ext uri="{FF2B5EF4-FFF2-40B4-BE49-F238E27FC236}">
                <a16:creationId xmlns:a16="http://schemas.microsoft.com/office/drawing/2014/main" id="{3B4B74AA-70BA-4DB5-BDB4-49EDCC89E377}"/>
              </a:ext>
            </a:extLst>
          </p:cNvPr>
          <p:cNvSpPr txBox="1"/>
          <p:nvPr/>
        </p:nvSpPr>
        <p:spPr>
          <a:xfrm>
            <a:off x="247926" y="1017652"/>
            <a:ext cx="4965975" cy="1323439"/>
          </a:xfrm>
          <a:prstGeom prst="rect">
            <a:avLst/>
          </a:prstGeom>
          <a:noFill/>
        </p:spPr>
        <p:txBody>
          <a:bodyPr wrap="square" rtlCol="0">
            <a:spAutoFit/>
          </a:bodyPr>
          <a:lstStyle/>
          <a:p>
            <a:r>
              <a:rPr lang="en-US" sz="4000" dirty="0">
                <a:solidFill>
                  <a:schemeClr val="bg1"/>
                </a:solidFill>
                <a:latin typeface="+mj-lt"/>
              </a:rPr>
              <a:t>THANK YOU FOR YOUR </a:t>
            </a:r>
            <a:r>
              <a:rPr lang="en-US" sz="4000" dirty="0">
                <a:solidFill>
                  <a:srgbClr val="E3B86C"/>
                </a:solidFill>
                <a:latin typeface="+mj-lt"/>
              </a:rPr>
              <a:t>ATTENTION</a:t>
            </a:r>
            <a:r>
              <a:rPr lang="en-US" sz="4000" dirty="0">
                <a:solidFill>
                  <a:schemeClr val="bg1"/>
                </a:solidFill>
                <a:latin typeface="+mj-lt"/>
              </a:rPr>
              <a:t>!</a:t>
            </a:r>
          </a:p>
        </p:txBody>
      </p:sp>
      <p:pic>
        <p:nvPicPr>
          <p:cNvPr id="10" name="Picture Placeholder 9" descr="A cat wearing a suit and tie&#10;&#10;Description automatically generated">
            <a:extLst>
              <a:ext uri="{FF2B5EF4-FFF2-40B4-BE49-F238E27FC236}">
                <a16:creationId xmlns:a16="http://schemas.microsoft.com/office/drawing/2014/main" id="{D68023D5-D10E-4DF7-9A42-0913CE6AD0C5}"/>
              </a:ext>
            </a:extLst>
          </p:cNvPr>
          <p:cNvPicPr>
            <a:picLocks noGrp="1" noChangeAspect="1"/>
          </p:cNvPicPr>
          <p:nvPr>
            <p:ph type="pic" sz="quarter" idx="11"/>
          </p:nvPr>
        </p:nvPicPr>
        <p:blipFill>
          <a:blip r:embed="rId4"/>
          <a:srcRect l="8333" r="8333"/>
          <a:stretch>
            <a:fillRect/>
          </a:stretch>
        </p:blipFill>
        <p:spPr>
          <a:xfrm>
            <a:off x="7224302" y="1595628"/>
            <a:ext cx="3666744" cy="3666744"/>
          </a:xfrm>
        </p:spPr>
      </p:pic>
      <p:pic>
        <p:nvPicPr>
          <p:cNvPr id="3080" name="Picture 8" descr="Rocket PNG Transparent Images, Pictures, Photos | PNG Arts">
            <a:extLst>
              <a:ext uri="{FF2B5EF4-FFF2-40B4-BE49-F238E27FC236}">
                <a16:creationId xmlns:a16="http://schemas.microsoft.com/office/drawing/2014/main" id="{0D1C9BC2-FA1C-45FA-9E36-4B3BC606DD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534798">
            <a:off x="894333" y="2548182"/>
            <a:ext cx="2730456" cy="2730456"/>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713A2940-80D9-41CD-B701-23CF78CCDE5F}"/>
              </a:ext>
            </a:extLst>
          </p:cNvPr>
          <p:cNvSpPr txBox="1"/>
          <p:nvPr/>
        </p:nvSpPr>
        <p:spPr>
          <a:xfrm>
            <a:off x="606806" y="4608461"/>
            <a:ext cx="6617496" cy="1938992"/>
          </a:xfrm>
          <a:prstGeom prst="rect">
            <a:avLst/>
          </a:prstGeom>
          <a:noFill/>
        </p:spPr>
        <p:txBody>
          <a:bodyPr wrap="square" rtlCol="0">
            <a:spAutoFit/>
          </a:bodyPr>
          <a:lstStyle/>
          <a:p>
            <a:pPr algn="r"/>
            <a:r>
              <a:rPr lang="en-US" sz="4000" dirty="0">
                <a:solidFill>
                  <a:schemeClr val="bg1"/>
                </a:solidFill>
                <a:latin typeface="+mj-lt"/>
              </a:rPr>
              <a:t>ANY </a:t>
            </a:r>
            <a:r>
              <a:rPr lang="en-US" sz="4000" dirty="0">
                <a:solidFill>
                  <a:srgbClr val="E3B86C"/>
                </a:solidFill>
                <a:latin typeface="+mj-lt"/>
              </a:rPr>
              <a:t>QUESTIONS, COMMENTS, SUGGESTIONS</a:t>
            </a:r>
            <a:r>
              <a:rPr lang="en-US" sz="4000" dirty="0">
                <a:solidFill>
                  <a:schemeClr val="bg1"/>
                </a:solidFill>
                <a:latin typeface="+mj-lt"/>
              </a:rPr>
              <a:t>?</a:t>
            </a:r>
          </a:p>
        </p:txBody>
      </p:sp>
    </p:spTree>
    <p:extLst>
      <p:ext uri="{BB962C8B-B14F-4D97-AF65-F5344CB8AC3E}">
        <p14:creationId xmlns:p14="http://schemas.microsoft.com/office/powerpoint/2010/main" val="27131940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nodeType="afterGroup">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FD2D06A8-C068-4037-8C75-7D2170F5D4A3}"/>
              </a:ext>
            </a:extLst>
          </p:cNvPr>
          <p:cNvSpPr>
            <a:spLocks noGrp="1" noChangeArrowheads="1"/>
          </p:cNvSpPr>
          <p:nvPr>
            <p:ph type="title"/>
          </p:nvPr>
        </p:nvSpPr>
        <p:spPr bwMode="auto">
          <a:xfrm>
            <a:off x="2245530" y="3050125"/>
            <a:ext cx="7700940" cy="757749"/>
          </a:xfr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rgbClr val="000000"/>
                </a:solidFill>
              </a:rPr>
              <a:t>MARKET STRENGTH </a:t>
            </a:r>
            <a:r>
              <a:rPr lang="en-US" altLang="en-US" sz="3200" dirty="0">
                <a:solidFill>
                  <a:srgbClr val="E3B86C"/>
                </a:solidFill>
              </a:rPr>
              <a:t>METER</a:t>
            </a:r>
            <a:endParaRPr lang="en-ID" altLang="en-US" sz="3200" dirty="0">
              <a:solidFill>
                <a:srgbClr val="E3B86C"/>
              </a:solidFill>
            </a:endParaRPr>
          </a:p>
        </p:txBody>
      </p:sp>
      <p:sp>
        <p:nvSpPr>
          <p:cNvPr id="30" name="TextBox 29">
            <a:extLst>
              <a:ext uri="{FF2B5EF4-FFF2-40B4-BE49-F238E27FC236}">
                <a16:creationId xmlns:a16="http://schemas.microsoft.com/office/drawing/2014/main" id="{4FFA0045-A2C2-4A3B-A7BB-FA11F7EB6E10}"/>
              </a:ext>
            </a:extLst>
          </p:cNvPr>
          <p:cNvSpPr txBox="1"/>
          <p:nvPr/>
        </p:nvSpPr>
        <p:spPr>
          <a:xfrm>
            <a:off x="1814513" y="6164263"/>
            <a:ext cx="3149600" cy="246062"/>
          </a:xfrm>
          <a:prstGeom prst="rect">
            <a:avLst/>
          </a:prstGeom>
          <a:noFill/>
        </p:spPr>
        <p:txBody>
          <a:bodyPr>
            <a:spAutoFit/>
          </a:bodyPr>
          <a:lstStyle/>
          <a:p>
            <a:pPr eaLnBrk="1" fontAlgn="auto" hangingPunct="1">
              <a:spcBef>
                <a:spcPts val="0"/>
              </a:spcBef>
              <a:spcAft>
                <a:spcPts val="0"/>
              </a:spcAft>
              <a:defRPr/>
            </a:pPr>
            <a:r>
              <a:rPr lang="en-ID" sz="1000" dirty="0">
                <a:latin typeface="+mn-lt"/>
              </a:rPr>
              <a:t>Data Science &amp; Cryptocurrency Trading</a:t>
            </a:r>
          </a:p>
        </p:txBody>
      </p:sp>
      <p:sp>
        <p:nvSpPr>
          <p:cNvPr id="31" name="Freeform: Shape 30">
            <a:extLst>
              <a:ext uri="{FF2B5EF4-FFF2-40B4-BE49-F238E27FC236}">
                <a16:creationId xmlns:a16="http://schemas.microsoft.com/office/drawing/2014/main" id="{2F10108C-46BC-44F4-AB7D-6E5AF8DB76D7}"/>
              </a:ext>
            </a:extLst>
          </p:cNvPr>
          <p:cNvSpPr>
            <a:spLocks/>
          </p:cNvSpPr>
          <p:nvPr/>
        </p:nvSpPr>
        <p:spPr bwMode="auto">
          <a:xfrm>
            <a:off x="11279188" y="0"/>
            <a:ext cx="912812" cy="249238"/>
          </a:xfrm>
          <a:custGeom>
            <a:avLst/>
            <a:gdLst>
              <a:gd name="T0" fmla="*/ 0 w 3315045"/>
              <a:gd name="T1" fmla="*/ 0 h 2426654"/>
              <a:gd name="T2" fmla="*/ 912812 w 3315045"/>
              <a:gd name="T3" fmla="*/ 0 h 2426654"/>
              <a:gd name="T4" fmla="*/ 912812 w 3315045"/>
              <a:gd name="T5" fmla="*/ 248575 h 2426654"/>
              <a:gd name="T6" fmla="*/ 0 w 3315045"/>
              <a:gd name="T7" fmla="*/ 248575 h 242665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315045" h="2426654">
                <a:moveTo>
                  <a:pt x="0" y="0"/>
                </a:moveTo>
                <a:lnTo>
                  <a:pt x="3315046" y="0"/>
                </a:lnTo>
                <a:lnTo>
                  <a:pt x="3315046" y="2426655"/>
                </a:lnTo>
                <a:lnTo>
                  <a:pt x="0" y="2426655"/>
                </a:lnTo>
                <a:lnTo>
                  <a:pt x="0" y="0"/>
                </a:lnTo>
                <a:close/>
              </a:path>
            </a:pathLst>
          </a:custGeom>
          <a:solidFill>
            <a:srgbClr val="E3B86C"/>
          </a:solidFill>
          <a:ln>
            <a:noFill/>
          </a:ln>
        </p:spPr>
        <p:txBody>
          <a:bodyPr anchor="ctr"/>
          <a:lstStyle/>
          <a:p>
            <a:endParaRPr lang="en-GB">
              <a:solidFill>
                <a:srgbClr val="E3B86C"/>
              </a:solidFill>
            </a:endParaRPr>
          </a:p>
        </p:txBody>
      </p:sp>
      <p:pic>
        <p:nvPicPr>
          <p:cNvPr id="5" name="Picture 4" descr="Icon&#10;&#10;Description automatically generated with medium confidence">
            <a:extLst>
              <a:ext uri="{FF2B5EF4-FFF2-40B4-BE49-F238E27FC236}">
                <a16:creationId xmlns:a16="http://schemas.microsoft.com/office/drawing/2014/main" id="{AA6CE400-A35C-4787-8D5D-A369BC5CEAFA}"/>
              </a:ext>
            </a:extLst>
          </p:cNvPr>
          <p:cNvPicPr>
            <a:picLocks noChangeAspect="1"/>
          </p:cNvPicPr>
          <p:nvPr/>
        </p:nvPicPr>
        <p:blipFill>
          <a:blip r:embed="rId3"/>
          <a:stretch>
            <a:fillRect/>
          </a:stretch>
        </p:blipFill>
        <p:spPr>
          <a:xfrm>
            <a:off x="391514" y="6139562"/>
            <a:ext cx="1475235" cy="271273"/>
          </a:xfrm>
          <a:prstGeom prst="rect">
            <a:avLst/>
          </a:prstGeom>
        </p:spPr>
      </p:pic>
      <p:sp>
        <p:nvSpPr>
          <p:cNvPr id="7" name="TextBox 6">
            <a:extLst>
              <a:ext uri="{FF2B5EF4-FFF2-40B4-BE49-F238E27FC236}">
                <a16:creationId xmlns:a16="http://schemas.microsoft.com/office/drawing/2014/main" id="{947BBBD2-279F-4F76-B687-60BD01BEF6F5}"/>
              </a:ext>
            </a:extLst>
          </p:cNvPr>
          <p:cNvSpPr txBox="1"/>
          <p:nvPr/>
        </p:nvSpPr>
        <p:spPr>
          <a:xfrm>
            <a:off x="77597" y="0"/>
            <a:ext cx="7700939" cy="3477875"/>
          </a:xfrm>
          <a:prstGeom prst="rect">
            <a:avLst/>
          </a:prstGeom>
          <a:noFill/>
        </p:spPr>
        <p:txBody>
          <a:bodyPr wrap="square">
            <a:spAutoFit/>
          </a:bodyPr>
          <a:lstStyle/>
          <a:p>
            <a:r>
              <a:rPr lang="en-US" sz="22000" b="1" dirty="0">
                <a:solidFill>
                  <a:schemeClr val="bg2">
                    <a:lumMod val="85000"/>
                    <a:alpha val="20000"/>
                  </a:schemeClr>
                </a:solidFill>
                <a:latin typeface="+mj-lt"/>
              </a:rPr>
              <a:t>CIGT</a:t>
            </a:r>
            <a:endParaRPr lang="en-US" sz="22000" dirty="0"/>
          </a:p>
        </p:txBody>
      </p:sp>
    </p:spTree>
    <p:extLst>
      <p:ext uri="{BB962C8B-B14F-4D97-AF65-F5344CB8AC3E}">
        <p14:creationId xmlns:p14="http://schemas.microsoft.com/office/powerpoint/2010/main" val="398564414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par>
                          <p:cTn id="12" fill="hold" nodeType="afterGroup">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up)">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FD2D06A8-C068-4037-8C75-7D2170F5D4A3}"/>
              </a:ext>
            </a:extLst>
          </p:cNvPr>
          <p:cNvSpPr>
            <a:spLocks noGrp="1" noChangeArrowheads="1"/>
          </p:cNvSpPr>
          <p:nvPr>
            <p:ph type="title"/>
          </p:nvPr>
        </p:nvSpPr>
        <p:spPr bwMode="auto">
          <a:xfrm>
            <a:off x="2245530" y="3050125"/>
            <a:ext cx="7700940" cy="757749"/>
          </a:xfr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rgbClr val="000000"/>
                </a:solidFill>
              </a:rPr>
              <a:t>MARKET STRENGTH </a:t>
            </a:r>
            <a:r>
              <a:rPr lang="en-US" altLang="en-US" sz="3200" dirty="0">
                <a:solidFill>
                  <a:srgbClr val="C00000"/>
                </a:solidFill>
              </a:rPr>
              <a:t>METER</a:t>
            </a:r>
            <a:endParaRPr lang="en-ID" altLang="en-US" sz="3200" dirty="0">
              <a:solidFill>
                <a:srgbClr val="C00000"/>
              </a:solidFill>
            </a:endParaRPr>
          </a:p>
        </p:txBody>
      </p:sp>
      <p:sp>
        <p:nvSpPr>
          <p:cNvPr id="30" name="TextBox 29">
            <a:extLst>
              <a:ext uri="{FF2B5EF4-FFF2-40B4-BE49-F238E27FC236}">
                <a16:creationId xmlns:a16="http://schemas.microsoft.com/office/drawing/2014/main" id="{4FFA0045-A2C2-4A3B-A7BB-FA11F7EB6E10}"/>
              </a:ext>
            </a:extLst>
          </p:cNvPr>
          <p:cNvSpPr txBox="1"/>
          <p:nvPr/>
        </p:nvSpPr>
        <p:spPr>
          <a:xfrm>
            <a:off x="1814513" y="6164263"/>
            <a:ext cx="3149600" cy="246062"/>
          </a:xfrm>
          <a:prstGeom prst="rect">
            <a:avLst/>
          </a:prstGeom>
          <a:noFill/>
        </p:spPr>
        <p:txBody>
          <a:bodyPr>
            <a:spAutoFit/>
          </a:bodyPr>
          <a:lstStyle/>
          <a:p>
            <a:pPr eaLnBrk="1" fontAlgn="auto" hangingPunct="1">
              <a:spcBef>
                <a:spcPts val="0"/>
              </a:spcBef>
              <a:spcAft>
                <a:spcPts val="0"/>
              </a:spcAft>
              <a:defRPr/>
            </a:pPr>
            <a:r>
              <a:rPr lang="en-ID" sz="1000" dirty="0">
                <a:latin typeface="+mn-lt"/>
              </a:rPr>
              <a:t>Data Science &amp; Cryptocurrency Trading</a:t>
            </a:r>
          </a:p>
        </p:txBody>
      </p:sp>
      <p:sp>
        <p:nvSpPr>
          <p:cNvPr id="31" name="Freeform: Shape 30">
            <a:extLst>
              <a:ext uri="{FF2B5EF4-FFF2-40B4-BE49-F238E27FC236}">
                <a16:creationId xmlns:a16="http://schemas.microsoft.com/office/drawing/2014/main" id="{2F10108C-46BC-44F4-AB7D-6E5AF8DB76D7}"/>
              </a:ext>
            </a:extLst>
          </p:cNvPr>
          <p:cNvSpPr>
            <a:spLocks/>
          </p:cNvSpPr>
          <p:nvPr/>
        </p:nvSpPr>
        <p:spPr bwMode="auto">
          <a:xfrm>
            <a:off x="11279188" y="0"/>
            <a:ext cx="912812" cy="249238"/>
          </a:xfrm>
          <a:custGeom>
            <a:avLst/>
            <a:gdLst>
              <a:gd name="T0" fmla="*/ 0 w 3315045"/>
              <a:gd name="T1" fmla="*/ 0 h 2426654"/>
              <a:gd name="T2" fmla="*/ 912812 w 3315045"/>
              <a:gd name="T3" fmla="*/ 0 h 2426654"/>
              <a:gd name="T4" fmla="*/ 912812 w 3315045"/>
              <a:gd name="T5" fmla="*/ 248575 h 2426654"/>
              <a:gd name="T6" fmla="*/ 0 w 3315045"/>
              <a:gd name="T7" fmla="*/ 248575 h 242665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315045" h="2426654">
                <a:moveTo>
                  <a:pt x="0" y="0"/>
                </a:moveTo>
                <a:lnTo>
                  <a:pt x="3315046" y="0"/>
                </a:lnTo>
                <a:lnTo>
                  <a:pt x="3315046" y="2426655"/>
                </a:lnTo>
                <a:lnTo>
                  <a:pt x="0" y="2426655"/>
                </a:lnTo>
                <a:lnTo>
                  <a:pt x="0" y="0"/>
                </a:lnTo>
                <a:close/>
              </a:path>
            </a:pathLst>
          </a:custGeom>
          <a:solidFill>
            <a:srgbClr val="C00000"/>
          </a:solidFill>
          <a:ln>
            <a:noFill/>
          </a:ln>
        </p:spPr>
        <p:txBody>
          <a:bodyPr anchor="ctr"/>
          <a:lstStyle/>
          <a:p>
            <a:endParaRPr lang="en-GB"/>
          </a:p>
        </p:txBody>
      </p:sp>
      <p:pic>
        <p:nvPicPr>
          <p:cNvPr id="5" name="Picture 4" descr="Icon&#10;&#10;Description automatically generated with medium confidence">
            <a:extLst>
              <a:ext uri="{FF2B5EF4-FFF2-40B4-BE49-F238E27FC236}">
                <a16:creationId xmlns:a16="http://schemas.microsoft.com/office/drawing/2014/main" id="{AA6CE400-A35C-4787-8D5D-A369BC5CEAFA}"/>
              </a:ext>
            </a:extLst>
          </p:cNvPr>
          <p:cNvPicPr>
            <a:picLocks noChangeAspect="1"/>
          </p:cNvPicPr>
          <p:nvPr/>
        </p:nvPicPr>
        <p:blipFill>
          <a:blip r:embed="rId3"/>
          <a:stretch>
            <a:fillRect/>
          </a:stretch>
        </p:blipFill>
        <p:spPr>
          <a:xfrm>
            <a:off x="391514" y="6139562"/>
            <a:ext cx="1475235" cy="271273"/>
          </a:xfrm>
          <a:prstGeom prst="rect">
            <a:avLst/>
          </a:prstGeom>
        </p:spPr>
      </p:pic>
      <p:pic>
        <p:nvPicPr>
          <p:cNvPr id="3" name="Picture 2" descr="A picture containing text, newspaper&#10;&#10;Description automatically generated">
            <a:extLst>
              <a:ext uri="{FF2B5EF4-FFF2-40B4-BE49-F238E27FC236}">
                <a16:creationId xmlns:a16="http://schemas.microsoft.com/office/drawing/2014/main" id="{3241292D-8B5A-45C9-998F-7E6CEF65D943}"/>
              </a:ext>
            </a:extLst>
          </p:cNvPr>
          <p:cNvPicPr>
            <a:picLocks noChangeAspect="1"/>
          </p:cNvPicPr>
          <p:nvPr/>
        </p:nvPicPr>
        <p:blipFill>
          <a:blip r:embed="rId4"/>
          <a:stretch>
            <a:fillRect/>
          </a:stretch>
        </p:blipFill>
        <p:spPr>
          <a:xfrm>
            <a:off x="0" y="-781050"/>
            <a:ext cx="12192000" cy="7848600"/>
          </a:xfrm>
          <a:prstGeom prst="rect">
            <a:avLst/>
          </a:prstGeom>
        </p:spPr>
      </p:pic>
    </p:spTree>
    <p:extLst>
      <p:ext uri="{BB962C8B-B14F-4D97-AF65-F5344CB8AC3E}">
        <p14:creationId xmlns:p14="http://schemas.microsoft.com/office/powerpoint/2010/main" val="51471903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par>
                          <p:cTn id="12" fill="hold" nodeType="afterGroup">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up)">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 name="Picture 5119" descr="A cityscape at night&#10;&#10;Description automatically generated with low confidence">
            <a:extLst>
              <a:ext uri="{FF2B5EF4-FFF2-40B4-BE49-F238E27FC236}">
                <a16:creationId xmlns:a16="http://schemas.microsoft.com/office/drawing/2014/main" id="{250D25C9-1052-4253-8281-E83B5527C719}"/>
              </a:ext>
            </a:extLst>
          </p:cNvPr>
          <p:cNvPicPr>
            <a:picLocks noChangeAspect="1"/>
          </p:cNvPicPr>
          <p:nvPr/>
        </p:nvPicPr>
        <p:blipFill>
          <a:blip r:embed="rId3"/>
          <a:stretch>
            <a:fillRect/>
          </a:stretch>
        </p:blipFill>
        <p:spPr>
          <a:xfrm>
            <a:off x="-17082" y="0"/>
            <a:ext cx="12192000" cy="6858000"/>
          </a:xfrm>
          <a:prstGeom prst="rect">
            <a:avLst/>
          </a:prstGeom>
        </p:spPr>
      </p:pic>
      <p:sp>
        <p:nvSpPr>
          <p:cNvPr id="62" name="Freeform: Shape 61">
            <a:extLst>
              <a:ext uri="{FF2B5EF4-FFF2-40B4-BE49-F238E27FC236}">
                <a16:creationId xmlns:a16="http://schemas.microsoft.com/office/drawing/2014/main" id="{CF728455-A665-4372-BB92-D2B6EBA5E136}"/>
              </a:ext>
            </a:extLst>
          </p:cNvPr>
          <p:cNvSpPr/>
          <p:nvPr/>
        </p:nvSpPr>
        <p:spPr>
          <a:xfrm>
            <a:off x="-17082" y="-3175"/>
            <a:ext cx="12209082" cy="6858000"/>
          </a:xfrm>
          <a:custGeom>
            <a:avLst/>
            <a:gdLst>
              <a:gd name="connsiteX0" fmla="*/ 0 w 3315045"/>
              <a:gd name="connsiteY0" fmla="*/ 0 h 2426654"/>
              <a:gd name="connsiteX1" fmla="*/ 3315046 w 3315045"/>
              <a:gd name="connsiteY1" fmla="*/ 0 h 2426654"/>
              <a:gd name="connsiteX2" fmla="*/ 3315046 w 3315045"/>
              <a:gd name="connsiteY2" fmla="*/ 2426655 h 2426654"/>
              <a:gd name="connsiteX3" fmla="*/ 0 w 3315045"/>
              <a:gd name="connsiteY3" fmla="*/ 2426655 h 2426654"/>
            </a:gdLst>
            <a:ahLst/>
            <a:cxnLst>
              <a:cxn ang="0">
                <a:pos x="connsiteX0" y="connsiteY0"/>
              </a:cxn>
              <a:cxn ang="0">
                <a:pos x="connsiteX1" y="connsiteY1"/>
              </a:cxn>
              <a:cxn ang="0">
                <a:pos x="connsiteX2" y="connsiteY2"/>
              </a:cxn>
              <a:cxn ang="0">
                <a:pos x="connsiteX3" y="connsiteY3"/>
              </a:cxn>
            </a:cxnLst>
            <a:rect l="l" t="t" r="r" b="b"/>
            <a:pathLst>
              <a:path w="3315045" h="2426654">
                <a:moveTo>
                  <a:pt x="0" y="0"/>
                </a:moveTo>
                <a:lnTo>
                  <a:pt x="3315046" y="0"/>
                </a:lnTo>
                <a:lnTo>
                  <a:pt x="3315046" y="2426655"/>
                </a:lnTo>
                <a:lnTo>
                  <a:pt x="0" y="2426655"/>
                </a:lnTo>
                <a:close/>
              </a:path>
            </a:pathLst>
          </a:custGeom>
          <a:solidFill>
            <a:srgbClr val="000000">
              <a:alpha val="80000"/>
            </a:srgbClr>
          </a:solidFill>
          <a:ln w="19050" cap="flat">
            <a:solidFill>
              <a:schemeClr val="bg1"/>
            </a:solidFill>
            <a:prstDash val="solid"/>
            <a:miter/>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ID" dirty="0"/>
          </a:p>
        </p:txBody>
      </p:sp>
      <p:sp>
        <p:nvSpPr>
          <p:cNvPr id="51" name="TextBox 50">
            <a:extLst>
              <a:ext uri="{FF2B5EF4-FFF2-40B4-BE49-F238E27FC236}">
                <a16:creationId xmlns:a16="http://schemas.microsoft.com/office/drawing/2014/main" id="{B6F1E2B3-F692-40A9-AEDD-58F1D4C805F5}"/>
              </a:ext>
            </a:extLst>
          </p:cNvPr>
          <p:cNvSpPr txBox="1"/>
          <p:nvPr/>
        </p:nvSpPr>
        <p:spPr>
          <a:xfrm>
            <a:off x="376244" y="968856"/>
            <a:ext cx="1658260" cy="830997"/>
          </a:xfrm>
          <a:prstGeom prst="rect">
            <a:avLst/>
          </a:prstGeom>
          <a:noFill/>
        </p:spPr>
        <p:txBody>
          <a:bodyPr wrap="square" anchor="ctr">
            <a:spAutoFit/>
          </a:bodyPr>
          <a:lstStyle/>
          <a:p>
            <a:pPr algn="ctr" eaLnBrk="1" fontAlgn="auto" hangingPunct="1">
              <a:spcBef>
                <a:spcPts val="0"/>
              </a:spcBef>
              <a:spcAft>
                <a:spcPts val="0"/>
              </a:spcAft>
              <a:defRPr/>
            </a:pPr>
            <a:r>
              <a:rPr lang="en-US" sz="2400" dirty="0">
                <a:solidFill>
                  <a:schemeClr val="bg2"/>
                </a:solidFill>
                <a:latin typeface="+mj-lt"/>
              </a:rPr>
              <a:t>Python Libraries</a:t>
            </a:r>
            <a:endParaRPr lang="en-ID" sz="2400" dirty="0">
              <a:solidFill>
                <a:schemeClr val="bg2"/>
              </a:solidFill>
              <a:latin typeface="+mj-lt"/>
            </a:endParaRPr>
          </a:p>
        </p:txBody>
      </p:sp>
      <p:sp>
        <p:nvSpPr>
          <p:cNvPr id="52" name="TextBox 51">
            <a:extLst>
              <a:ext uri="{FF2B5EF4-FFF2-40B4-BE49-F238E27FC236}">
                <a16:creationId xmlns:a16="http://schemas.microsoft.com/office/drawing/2014/main" id="{2AC82150-96D2-4CBC-8E57-347875FC04B2}"/>
              </a:ext>
            </a:extLst>
          </p:cNvPr>
          <p:cNvSpPr txBox="1">
            <a:spLocks noChangeArrowheads="1"/>
          </p:cNvSpPr>
          <p:nvPr/>
        </p:nvSpPr>
        <p:spPr bwMode="auto">
          <a:xfrm>
            <a:off x="557394" y="1929350"/>
            <a:ext cx="1523357"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marL="171450" indent="-171450" eaLnBrk="1" hangingPunct="1">
              <a:buFont typeface="Arial" panose="020B0604020202020204" pitchFamily="34" charset="0"/>
              <a:buChar char="•"/>
            </a:pPr>
            <a:r>
              <a:rPr lang="en-US" altLang="en-US" b="1" dirty="0">
                <a:solidFill>
                  <a:schemeClr val="bg2"/>
                </a:solidFill>
              </a:rPr>
              <a:t>Pandas</a:t>
            </a:r>
          </a:p>
          <a:p>
            <a:pPr marL="171450" indent="-171450" eaLnBrk="1" hangingPunct="1">
              <a:buFont typeface="Arial" panose="020B0604020202020204" pitchFamily="34" charset="0"/>
              <a:buChar char="•"/>
            </a:pPr>
            <a:r>
              <a:rPr lang="en-US" altLang="en-US" b="1" dirty="0" err="1">
                <a:solidFill>
                  <a:schemeClr val="bg2"/>
                </a:solidFill>
              </a:rPr>
              <a:t>HVPlot</a:t>
            </a:r>
            <a:endParaRPr lang="en-US" altLang="en-US" b="1" dirty="0">
              <a:solidFill>
                <a:schemeClr val="bg2"/>
              </a:solidFill>
            </a:endParaRPr>
          </a:p>
          <a:p>
            <a:pPr marL="171450" indent="-171450" eaLnBrk="1" hangingPunct="1">
              <a:buFont typeface="Arial" panose="020B0604020202020204" pitchFamily="34" charset="0"/>
              <a:buChar char="•"/>
            </a:pPr>
            <a:r>
              <a:rPr lang="en-US" altLang="en-US" b="1" dirty="0" err="1">
                <a:solidFill>
                  <a:schemeClr val="bg2"/>
                </a:solidFill>
              </a:rPr>
              <a:t>Pathlib</a:t>
            </a:r>
            <a:endParaRPr lang="en-US" altLang="en-US" b="1" dirty="0">
              <a:solidFill>
                <a:schemeClr val="bg2"/>
              </a:solidFill>
            </a:endParaRPr>
          </a:p>
          <a:p>
            <a:pPr marL="171450" indent="-171450" eaLnBrk="1" hangingPunct="1">
              <a:buFont typeface="Arial" panose="020B0604020202020204" pitchFamily="34" charset="0"/>
              <a:buChar char="•"/>
            </a:pPr>
            <a:r>
              <a:rPr lang="en-US" altLang="en-US" b="1" dirty="0" err="1">
                <a:solidFill>
                  <a:schemeClr val="bg2"/>
                </a:solidFill>
              </a:rPr>
              <a:t>Numpy</a:t>
            </a:r>
            <a:endParaRPr lang="en-US" altLang="en-US" b="1" dirty="0">
              <a:solidFill>
                <a:schemeClr val="bg2"/>
              </a:solidFill>
            </a:endParaRPr>
          </a:p>
          <a:p>
            <a:pPr marL="171450" indent="-171450" eaLnBrk="1" hangingPunct="1">
              <a:buFont typeface="Arial" panose="020B0604020202020204" pitchFamily="34" charset="0"/>
              <a:buChar char="•"/>
            </a:pPr>
            <a:endParaRPr lang="en-US" altLang="en-US" sz="1200" dirty="0">
              <a:solidFill>
                <a:schemeClr val="bg2"/>
              </a:solidFill>
            </a:endParaRPr>
          </a:p>
        </p:txBody>
      </p:sp>
      <p:sp>
        <p:nvSpPr>
          <p:cNvPr id="53" name="TextBox 52">
            <a:extLst>
              <a:ext uri="{FF2B5EF4-FFF2-40B4-BE49-F238E27FC236}">
                <a16:creationId xmlns:a16="http://schemas.microsoft.com/office/drawing/2014/main" id="{AF8982A3-2B18-42BD-BDA1-42BDAF51369B}"/>
              </a:ext>
            </a:extLst>
          </p:cNvPr>
          <p:cNvSpPr txBox="1"/>
          <p:nvPr/>
        </p:nvSpPr>
        <p:spPr>
          <a:xfrm>
            <a:off x="406989" y="3674636"/>
            <a:ext cx="1715343" cy="830997"/>
          </a:xfrm>
          <a:prstGeom prst="rect">
            <a:avLst/>
          </a:prstGeom>
          <a:noFill/>
        </p:spPr>
        <p:txBody>
          <a:bodyPr wrap="square" anchor="ctr">
            <a:spAutoFit/>
          </a:bodyPr>
          <a:lstStyle/>
          <a:p>
            <a:pPr algn="ctr" eaLnBrk="1" fontAlgn="auto" hangingPunct="1">
              <a:spcBef>
                <a:spcPts val="0"/>
              </a:spcBef>
              <a:spcAft>
                <a:spcPts val="0"/>
              </a:spcAft>
              <a:defRPr/>
            </a:pPr>
            <a:r>
              <a:rPr lang="en-US" sz="2400" dirty="0">
                <a:solidFill>
                  <a:schemeClr val="bg2"/>
                </a:solidFill>
                <a:latin typeface="+mj-lt"/>
              </a:rPr>
              <a:t>Other Platforms</a:t>
            </a:r>
          </a:p>
        </p:txBody>
      </p:sp>
      <p:sp>
        <p:nvSpPr>
          <p:cNvPr id="55" name="TextBox 54">
            <a:extLst>
              <a:ext uri="{FF2B5EF4-FFF2-40B4-BE49-F238E27FC236}">
                <a16:creationId xmlns:a16="http://schemas.microsoft.com/office/drawing/2014/main" id="{0FB6B890-1A75-465C-B237-FF25B099B86D}"/>
              </a:ext>
            </a:extLst>
          </p:cNvPr>
          <p:cNvSpPr txBox="1">
            <a:spLocks noChangeArrowheads="1"/>
          </p:cNvSpPr>
          <p:nvPr/>
        </p:nvSpPr>
        <p:spPr bwMode="auto">
          <a:xfrm>
            <a:off x="261130" y="4615615"/>
            <a:ext cx="183674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Montserrat Light" panose="00000400000000000000" pitchFamily="50" charset="0"/>
              </a:defRPr>
            </a:lvl1pPr>
            <a:lvl2pPr marL="742950" indent="-285750">
              <a:defRPr>
                <a:solidFill>
                  <a:schemeClr val="tx1"/>
                </a:solidFill>
                <a:latin typeface="Montserrat Light" panose="00000400000000000000" pitchFamily="50" charset="0"/>
              </a:defRPr>
            </a:lvl2pPr>
            <a:lvl3pPr marL="1143000" indent="-228600">
              <a:defRPr>
                <a:solidFill>
                  <a:schemeClr val="tx1"/>
                </a:solidFill>
                <a:latin typeface="Montserrat Light" panose="00000400000000000000" pitchFamily="50" charset="0"/>
              </a:defRPr>
            </a:lvl3pPr>
            <a:lvl4pPr marL="1600200" indent="-228600">
              <a:defRPr>
                <a:solidFill>
                  <a:schemeClr val="tx1"/>
                </a:solidFill>
                <a:latin typeface="Montserrat Light" panose="00000400000000000000" pitchFamily="50" charset="0"/>
              </a:defRPr>
            </a:lvl4pPr>
            <a:lvl5pPr marL="2057400" indent="-228600">
              <a:defRPr>
                <a:solidFill>
                  <a:schemeClr val="tx1"/>
                </a:solidFill>
                <a:latin typeface="Montserrat Light" panose="00000400000000000000" pitchFamily="50" charset="0"/>
              </a:defRPr>
            </a:lvl5pPr>
            <a:lvl6pPr marL="2514600" indent="-228600" defTabSz="457200" fontAlgn="base">
              <a:spcBef>
                <a:spcPct val="0"/>
              </a:spcBef>
              <a:spcAft>
                <a:spcPct val="0"/>
              </a:spcAft>
              <a:defRPr>
                <a:solidFill>
                  <a:schemeClr val="tx1"/>
                </a:solidFill>
                <a:latin typeface="Montserrat Light" panose="00000400000000000000" pitchFamily="50" charset="0"/>
              </a:defRPr>
            </a:lvl6pPr>
            <a:lvl7pPr marL="2971800" indent="-228600" defTabSz="457200" fontAlgn="base">
              <a:spcBef>
                <a:spcPct val="0"/>
              </a:spcBef>
              <a:spcAft>
                <a:spcPct val="0"/>
              </a:spcAft>
              <a:defRPr>
                <a:solidFill>
                  <a:schemeClr val="tx1"/>
                </a:solidFill>
                <a:latin typeface="Montserrat Light" panose="00000400000000000000" pitchFamily="50" charset="0"/>
              </a:defRPr>
            </a:lvl7pPr>
            <a:lvl8pPr marL="3429000" indent="-228600" defTabSz="457200" fontAlgn="base">
              <a:spcBef>
                <a:spcPct val="0"/>
              </a:spcBef>
              <a:spcAft>
                <a:spcPct val="0"/>
              </a:spcAft>
              <a:defRPr>
                <a:solidFill>
                  <a:schemeClr val="tx1"/>
                </a:solidFill>
                <a:latin typeface="Montserrat Light" panose="00000400000000000000" pitchFamily="50" charset="0"/>
              </a:defRPr>
            </a:lvl8pPr>
            <a:lvl9pPr marL="3886200" indent="-228600" defTabSz="457200" fontAlgn="base">
              <a:spcBef>
                <a:spcPct val="0"/>
              </a:spcBef>
              <a:spcAft>
                <a:spcPct val="0"/>
              </a:spcAft>
              <a:defRPr>
                <a:solidFill>
                  <a:schemeClr val="tx1"/>
                </a:solidFill>
                <a:latin typeface="Montserrat Light" panose="00000400000000000000" pitchFamily="50" charset="0"/>
              </a:defRPr>
            </a:lvl9pPr>
          </a:lstStyle>
          <a:p>
            <a:pPr marL="171450" indent="-171450" eaLnBrk="1" hangingPunct="1">
              <a:buFont typeface="Arial" panose="020B0604020202020204" pitchFamily="34" charset="0"/>
              <a:buChar char="•"/>
            </a:pPr>
            <a:r>
              <a:rPr lang="en-US" altLang="en-US" b="1" dirty="0" err="1">
                <a:solidFill>
                  <a:schemeClr val="bg2"/>
                </a:solidFill>
              </a:rPr>
              <a:t>TradingView</a:t>
            </a:r>
            <a:endParaRPr lang="en-US" altLang="en-US" b="1" dirty="0">
              <a:solidFill>
                <a:schemeClr val="bg2"/>
              </a:solidFill>
            </a:endParaRPr>
          </a:p>
          <a:p>
            <a:pPr eaLnBrk="1" hangingPunct="1"/>
            <a:r>
              <a:rPr lang="en-US" altLang="en-US" b="1" dirty="0">
                <a:solidFill>
                  <a:schemeClr val="bg2"/>
                </a:solidFill>
              </a:rPr>
              <a:t>    Market Data</a:t>
            </a:r>
          </a:p>
          <a:p>
            <a:pPr marL="171450" indent="-171450" eaLnBrk="1" hangingPunct="1">
              <a:buFont typeface="Arial" panose="020B0604020202020204" pitchFamily="34" charset="0"/>
              <a:buChar char="•"/>
            </a:pPr>
            <a:endParaRPr lang="en-US" altLang="en-US" sz="1600" dirty="0">
              <a:solidFill>
                <a:schemeClr val="bg2"/>
              </a:solidFill>
            </a:endParaRPr>
          </a:p>
          <a:p>
            <a:pPr marL="171450" indent="-171450" eaLnBrk="1" hangingPunct="1">
              <a:buFont typeface="Arial" panose="020B0604020202020204" pitchFamily="34" charset="0"/>
              <a:buChar char="•"/>
            </a:pPr>
            <a:endParaRPr lang="en-US" altLang="en-US" sz="1200" dirty="0">
              <a:solidFill>
                <a:schemeClr val="bg2"/>
              </a:solidFill>
            </a:endParaRPr>
          </a:p>
        </p:txBody>
      </p:sp>
      <p:cxnSp>
        <p:nvCxnSpPr>
          <p:cNvPr id="5126" name="Straight Connector 5125">
            <a:extLst>
              <a:ext uri="{FF2B5EF4-FFF2-40B4-BE49-F238E27FC236}">
                <a16:creationId xmlns:a16="http://schemas.microsoft.com/office/drawing/2014/main" id="{A7083399-36C1-4355-BB48-7816D4631AFB}"/>
              </a:ext>
            </a:extLst>
          </p:cNvPr>
          <p:cNvCxnSpPr/>
          <p:nvPr/>
        </p:nvCxnSpPr>
        <p:spPr>
          <a:xfrm>
            <a:off x="2427830" y="647700"/>
            <a:ext cx="0" cy="550545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4154987" y="817710"/>
            <a:ext cx="6226166"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chemeClr val="bg1"/>
                </a:solidFill>
              </a:rPr>
              <a:t>What is a </a:t>
            </a:r>
            <a:r>
              <a:rPr lang="en-US" altLang="en-US" sz="3200" dirty="0">
                <a:solidFill>
                  <a:srgbClr val="E3B86C"/>
                </a:solidFill>
              </a:rPr>
              <a:t>Market Strength Meter</a:t>
            </a:r>
            <a:r>
              <a:rPr lang="en-US" altLang="en-US" sz="3200" dirty="0">
                <a:solidFill>
                  <a:schemeClr val="bg1"/>
                </a:solidFill>
              </a:rPr>
              <a:t> &amp; why is it </a:t>
            </a:r>
            <a:r>
              <a:rPr lang="en-US" altLang="en-US" sz="3200" u="sng" dirty="0">
                <a:solidFill>
                  <a:schemeClr val="bg1"/>
                </a:solidFill>
              </a:rPr>
              <a:t>useful</a:t>
            </a:r>
            <a:r>
              <a:rPr lang="en-US" altLang="en-US" sz="3200" dirty="0">
                <a:solidFill>
                  <a:schemeClr val="bg1"/>
                </a:solidFill>
              </a:rPr>
              <a:t>?</a:t>
            </a:r>
            <a:endParaRPr lang="en-ID" altLang="en-US" sz="3200" dirty="0">
              <a:solidFill>
                <a:schemeClr val="bg1"/>
              </a:solidFill>
            </a:endParaRPr>
          </a:p>
        </p:txBody>
      </p:sp>
      <p:sp>
        <p:nvSpPr>
          <p:cNvPr id="72" name="Title 22">
            <a:extLst>
              <a:ext uri="{FF2B5EF4-FFF2-40B4-BE49-F238E27FC236}">
                <a16:creationId xmlns:a16="http://schemas.microsoft.com/office/drawing/2014/main" id="{3144906B-35DE-4FEF-95D1-D814D3113181}"/>
              </a:ext>
            </a:extLst>
          </p:cNvPr>
          <p:cNvSpPr txBox="1">
            <a:spLocks noChangeArrowheads="1"/>
          </p:cNvSpPr>
          <p:nvPr/>
        </p:nvSpPr>
        <p:spPr bwMode="auto">
          <a:xfrm>
            <a:off x="3704293" y="4138000"/>
            <a:ext cx="6736050" cy="75774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457200" indent="-457200" defTabSz="914400" eaLnBrk="1" hangingPunct="1">
              <a:buFont typeface="Arial" panose="020B0604020202020204" pitchFamily="34" charset="0"/>
              <a:buChar char="•"/>
            </a:pPr>
            <a:r>
              <a:rPr lang="en-US" altLang="en-US" sz="2000" b="0" dirty="0">
                <a:solidFill>
                  <a:schemeClr val="bg1"/>
                </a:solidFill>
              </a:rPr>
              <a:t>Bitcoin Dominates About 40% of the Total Crypto Market Cap</a:t>
            </a:r>
          </a:p>
          <a:p>
            <a:pPr marL="457200" indent="-457200" defTabSz="914400" eaLnBrk="1" hangingPunct="1">
              <a:buFont typeface="Arial" panose="020B0604020202020204" pitchFamily="34" charset="0"/>
              <a:buChar char="•"/>
            </a:pPr>
            <a:endParaRPr lang="en-US" altLang="en-US" sz="2000" b="0" dirty="0">
              <a:solidFill>
                <a:schemeClr val="bg1"/>
              </a:solidFill>
            </a:endParaRPr>
          </a:p>
          <a:p>
            <a:pPr marL="457200" indent="-457200" defTabSz="914400" eaLnBrk="1" hangingPunct="1">
              <a:buFont typeface="Arial" panose="020B0604020202020204" pitchFamily="34" charset="0"/>
              <a:buChar char="•"/>
            </a:pPr>
            <a:r>
              <a:rPr lang="en-US" altLang="en-US" sz="2000" b="0" dirty="0">
                <a:solidFill>
                  <a:schemeClr val="bg1"/>
                </a:solidFill>
              </a:rPr>
              <a:t>Used to Detect Periods of Optimal Day &amp; Swing Trading</a:t>
            </a:r>
          </a:p>
          <a:p>
            <a:pPr marL="457200" indent="-457200" defTabSz="914400" eaLnBrk="1" hangingPunct="1">
              <a:buFont typeface="Arial" panose="020B0604020202020204" pitchFamily="34" charset="0"/>
              <a:buChar char="•"/>
            </a:pPr>
            <a:endParaRPr lang="en-US" altLang="en-US" sz="2000" b="0" dirty="0">
              <a:solidFill>
                <a:schemeClr val="bg1"/>
              </a:solidFill>
            </a:endParaRPr>
          </a:p>
          <a:p>
            <a:pPr marL="457200" indent="-457200" defTabSz="914400" eaLnBrk="1" hangingPunct="1">
              <a:buFont typeface="Arial" panose="020B0604020202020204" pitchFamily="34" charset="0"/>
              <a:buChar char="•"/>
            </a:pPr>
            <a:r>
              <a:rPr lang="en-US" altLang="en-US" sz="2000" b="0" dirty="0">
                <a:solidFill>
                  <a:schemeClr val="bg1"/>
                </a:solidFill>
              </a:rPr>
              <a:t>Can Help Distinguish Between Bear &amp; Bull Markets</a:t>
            </a:r>
          </a:p>
          <a:p>
            <a:pPr marL="457200" indent="-457200" defTabSz="914400" eaLnBrk="1" hangingPunct="1">
              <a:buFont typeface="Arial" panose="020B0604020202020204" pitchFamily="34" charset="0"/>
              <a:buChar char="•"/>
            </a:pPr>
            <a:endParaRPr lang="en-US" altLang="en-US" sz="2000" b="0" dirty="0">
              <a:solidFill>
                <a:schemeClr val="bg1"/>
              </a:solidFill>
            </a:endParaRPr>
          </a:p>
          <a:p>
            <a:pPr marL="457200" indent="-457200" defTabSz="914400" eaLnBrk="1" hangingPunct="1">
              <a:buFont typeface="Arial" panose="020B0604020202020204" pitchFamily="34" charset="0"/>
              <a:buChar char="•"/>
            </a:pPr>
            <a:r>
              <a:rPr lang="en-US" altLang="en-US" sz="2000" b="0" dirty="0">
                <a:solidFill>
                  <a:schemeClr val="bg1"/>
                </a:solidFill>
              </a:rPr>
              <a:t>Can Help us from Entering Risky Trades &amp; Taking Unnecessary Losses</a:t>
            </a:r>
          </a:p>
          <a:p>
            <a:pPr marL="457200" indent="-457200" defTabSz="914400" eaLnBrk="1" hangingPunct="1">
              <a:buFont typeface="Arial" panose="020B0604020202020204" pitchFamily="34" charset="0"/>
              <a:buChar char="•"/>
            </a:pPr>
            <a:endParaRPr lang="en-US" altLang="en-US" sz="2000" b="0" dirty="0">
              <a:solidFill>
                <a:schemeClr val="bg1"/>
              </a:solidFill>
            </a:endParaRPr>
          </a:p>
          <a:p>
            <a:pPr marL="457200" indent="-457200" defTabSz="914400" eaLnBrk="1" hangingPunct="1">
              <a:buFont typeface="Arial" panose="020B0604020202020204" pitchFamily="34" charset="0"/>
              <a:buChar char="•"/>
            </a:pPr>
            <a:r>
              <a:rPr lang="en-US" altLang="en-US" sz="2000" b="0" dirty="0">
                <a:solidFill>
                  <a:schemeClr val="bg1"/>
                </a:solidFill>
              </a:rPr>
              <a:t>Can Help Determine when it’s Time to Lock-In Profits</a:t>
            </a: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marL="457200" indent="-457200" algn="ctr" defTabSz="914400" eaLnBrk="1" hangingPunct="1">
              <a:buFont typeface="Arial" panose="020B0604020202020204" pitchFamily="34" charset="0"/>
              <a:buChar char="•"/>
            </a:pPr>
            <a:endParaRPr lang="en-ID" altLang="en-US" sz="2400" b="0" dirty="0">
              <a:solidFill>
                <a:schemeClr val="bg1"/>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2"/>
                                        </p:tgtEl>
                                        <p:attrNameLst>
                                          <p:attrName>style.visibility</p:attrName>
                                        </p:attrNameLst>
                                      </p:cBhvr>
                                      <p:to>
                                        <p:strVal val="visible"/>
                                      </p:to>
                                    </p:set>
                                    <p:animEffect transition="in" filter="wipe(left)">
                                      <p:cBhvr>
                                        <p:cTn id="10" dur="500"/>
                                        <p:tgtEl>
                                          <p:spTgt spid="52"/>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wipe(left)">
                                      <p:cBhvr>
                                        <p:cTn id="14" dur="500"/>
                                        <p:tgtEl>
                                          <p:spTgt spid="53"/>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wipe(left)">
                                      <p:cBhvr>
                                        <p:cTn id="17" dur="500"/>
                                        <p:tgtEl>
                                          <p:spTgt spid="55"/>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fade">
                                      <p:cBhvr>
                                        <p:cTn id="21" dur="500"/>
                                        <p:tgtEl>
                                          <p:spTgt spid="62"/>
                                        </p:tgtEl>
                                      </p:cBhvr>
                                    </p:animEffect>
                                  </p:childTnLst>
                                </p:cTn>
                              </p:par>
                            </p:childTnLst>
                          </p:cTn>
                        </p:par>
                        <p:par>
                          <p:cTn id="22" fill="hold">
                            <p:stCondLst>
                              <p:cond delay="1500"/>
                            </p:stCondLst>
                            <p:childTnLst>
                              <p:par>
                                <p:cTn id="23" presetID="22" presetClass="entr" presetSubtype="1" fill="hold" grpId="0" nodeType="afterEffect">
                                  <p:stCondLst>
                                    <p:cond delay="0"/>
                                  </p:stCondLst>
                                  <p:childTnLst>
                                    <p:set>
                                      <p:cBhvr>
                                        <p:cTn id="24" dur="1" fill="hold">
                                          <p:stCondLst>
                                            <p:cond delay="0"/>
                                          </p:stCondLst>
                                        </p:cTn>
                                        <p:tgtEl>
                                          <p:spTgt spid="71"/>
                                        </p:tgtEl>
                                        <p:attrNameLst>
                                          <p:attrName>style.visibility</p:attrName>
                                        </p:attrNameLst>
                                      </p:cBhvr>
                                      <p:to>
                                        <p:strVal val="visible"/>
                                      </p:to>
                                    </p:set>
                                    <p:animEffect transition="in" filter="wipe(up)">
                                      <p:cBhvr>
                                        <p:cTn id="25" dur="500"/>
                                        <p:tgtEl>
                                          <p:spTgt spid="71"/>
                                        </p:tgtEl>
                                      </p:cBhvr>
                                    </p:animEffect>
                                  </p:childTnLst>
                                </p:cTn>
                              </p:par>
                            </p:childTnLst>
                          </p:cTn>
                        </p:par>
                        <p:par>
                          <p:cTn id="26" fill="hold">
                            <p:stCondLst>
                              <p:cond delay="2000"/>
                            </p:stCondLst>
                            <p:childTnLst>
                              <p:par>
                                <p:cTn id="27" presetID="22" presetClass="entr" presetSubtype="1" fill="hold" grpId="0" nodeType="afterEffect">
                                  <p:stCondLst>
                                    <p:cond delay="0"/>
                                  </p:stCondLst>
                                  <p:childTnLst>
                                    <p:set>
                                      <p:cBhvr>
                                        <p:cTn id="28" dur="1" fill="hold">
                                          <p:stCondLst>
                                            <p:cond delay="0"/>
                                          </p:stCondLst>
                                        </p:cTn>
                                        <p:tgtEl>
                                          <p:spTgt spid="72"/>
                                        </p:tgtEl>
                                        <p:attrNameLst>
                                          <p:attrName>style.visibility</p:attrName>
                                        </p:attrNameLst>
                                      </p:cBhvr>
                                      <p:to>
                                        <p:strVal val="visible"/>
                                      </p:to>
                                    </p:set>
                                    <p:animEffect transition="in" filter="wipe(up)">
                                      <p:cBhvr>
                                        <p:cTn id="29"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p:bldP spid="55" grpId="0"/>
      <p:bldP spid="71" grpId="0"/>
      <p:bldP spid="7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bed&#10;&#10;Description automatically generated">
            <a:extLst>
              <a:ext uri="{FF2B5EF4-FFF2-40B4-BE49-F238E27FC236}">
                <a16:creationId xmlns:a16="http://schemas.microsoft.com/office/drawing/2014/main" id="{9B84507C-CBFD-4280-B773-31052A9C2D06}"/>
              </a:ext>
            </a:extLst>
          </p:cNvPr>
          <p:cNvPicPr>
            <a:picLocks noChangeAspect="1"/>
          </p:cNvPicPr>
          <p:nvPr/>
        </p:nvPicPr>
        <p:blipFill>
          <a:blip r:embed="rId3"/>
          <a:stretch>
            <a:fillRect/>
          </a:stretch>
        </p:blipFill>
        <p:spPr>
          <a:xfrm rot="5400000">
            <a:off x="2666998" y="-2683510"/>
            <a:ext cx="6858002" cy="12192003"/>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2982917" y="478199"/>
            <a:ext cx="6226166"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chemeClr val="bg1"/>
                </a:solidFill>
              </a:rPr>
              <a:t>How does it </a:t>
            </a:r>
            <a:r>
              <a:rPr lang="en-US" altLang="en-US" sz="3200" dirty="0">
                <a:solidFill>
                  <a:srgbClr val="E3B86C"/>
                </a:solidFill>
              </a:rPr>
              <a:t>work</a:t>
            </a:r>
            <a:r>
              <a:rPr lang="en-US" altLang="en-US" sz="3200" dirty="0">
                <a:solidFill>
                  <a:schemeClr val="bg1"/>
                </a:solidFill>
              </a:rPr>
              <a:t>?</a:t>
            </a:r>
            <a:endParaRPr lang="en-ID" altLang="en-US" sz="3200" dirty="0">
              <a:solidFill>
                <a:schemeClr val="bg1"/>
              </a:solidFill>
            </a:endParaRPr>
          </a:p>
        </p:txBody>
      </p:sp>
      <p:sp>
        <p:nvSpPr>
          <p:cNvPr id="72" name="Title 22">
            <a:extLst>
              <a:ext uri="{FF2B5EF4-FFF2-40B4-BE49-F238E27FC236}">
                <a16:creationId xmlns:a16="http://schemas.microsoft.com/office/drawing/2014/main" id="{3144906B-35DE-4FEF-95D1-D814D3113181}"/>
              </a:ext>
            </a:extLst>
          </p:cNvPr>
          <p:cNvSpPr txBox="1">
            <a:spLocks noChangeArrowheads="1"/>
          </p:cNvSpPr>
          <p:nvPr/>
        </p:nvSpPr>
        <p:spPr bwMode="auto">
          <a:xfrm>
            <a:off x="1181100" y="1701800"/>
            <a:ext cx="12026900" cy="1065398"/>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defTabSz="914400" eaLnBrk="1" hangingPunct="1"/>
            <a:r>
              <a:rPr lang="en-US" altLang="en-US" sz="2000" b="0" u="sng" dirty="0">
                <a:solidFill>
                  <a:schemeClr val="bg1"/>
                </a:solidFill>
              </a:rPr>
              <a:t>The </a:t>
            </a:r>
            <a:r>
              <a:rPr lang="en-US" altLang="en-US" sz="2000" b="0" u="sng" dirty="0">
                <a:solidFill>
                  <a:srgbClr val="E3B86C"/>
                </a:solidFill>
              </a:rPr>
              <a:t>Market Strength Meter </a:t>
            </a:r>
            <a:r>
              <a:rPr lang="en-US" altLang="en-US" sz="2000" b="0" u="sng" dirty="0">
                <a:solidFill>
                  <a:schemeClr val="bg1"/>
                </a:solidFill>
              </a:rPr>
              <a:t>uses 10 different crypto tickers &amp; market indexes:</a:t>
            </a:r>
          </a:p>
          <a:p>
            <a:pPr marL="457200" indent="-457200" defTabSz="914400" eaLnBrk="1" hangingPunct="1">
              <a:buFont typeface="Arial" panose="020B0604020202020204" pitchFamily="34" charset="0"/>
              <a:buChar char="•"/>
            </a:pPr>
            <a:endParaRPr lang="en-US" altLang="en-US" sz="20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ID" altLang="en-US" sz="2400" b="0" u="sng" dirty="0">
              <a:solidFill>
                <a:schemeClr val="bg1"/>
              </a:solidFill>
            </a:endParaRPr>
          </a:p>
        </p:txBody>
      </p:sp>
      <p:sp>
        <p:nvSpPr>
          <p:cNvPr id="15" name="Title 22">
            <a:extLst>
              <a:ext uri="{FF2B5EF4-FFF2-40B4-BE49-F238E27FC236}">
                <a16:creationId xmlns:a16="http://schemas.microsoft.com/office/drawing/2014/main" id="{087BDAB7-FF04-413D-AF50-ED94EA183C1F}"/>
              </a:ext>
            </a:extLst>
          </p:cNvPr>
          <p:cNvSpPr txBox="1">
            <a:spLocks noChangeArrowheads="1"/>
          </p:cNvSpPr>
          <p:nvPr/>
        </p:nvSpPr>
        <p:spPr bwMode="auto">
          <a:xfrm>
            <a:off x="447213" y="3664977"/>
            <a:ext cx="5071407" cy="1894755"/>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342900" indent="-342900" defTabSz="914400" eaLnBrk="1" hangingPunct="1">
              <a:lnSpc>
                <a:spcPct val="150000"/>
              </a:lnSpc>
              <a:buFont typeface="Arial" panose="020B0604020202020204" pitchFamily="34" charset="0"/>
              <a:buChar char="•"/>
            </a:pPr>
            <a:r>
              <a:rPr lang="en-US" altLang="en-US" sz="1600" dirty="0">
                <a:solidFill>
                  <a:schemeClr val="bg1"/>
                </a:solidFill>
                <a:latin typeface="+mn-lt"/>
              </a:rPr>
              <a:t>(</a:t>
            </a:r>
            <a:r>
              <a:rPr lang="en-US" altLang="en-US" sz="1600" dirty="0">
                <a:solidFill>
                  <a:srgbClr val="E3B86C"/>
                </a:solidFill>
                <a:latin typeface="+mn-lt"/>
              </a:rPr>
              <a:t>BTC</a:t>
            </a:r>
            <a:r>
              <a:rPr lang="en-US" altLang="en-US" sz="1600" dirty="0">
                <a:solidFill>
                  <a:schemeClr val="bg1"/>
                </a:solidFill>
                <a:latin typeface="+mn-lt"/>
              </a:rPr>
              <a:t>) </a:t>
            </a:r>
            <a:r>
              <a:rPr lang="en-US" altLang="en-US" sz="1600" b="0" dirty="0">
                <a:solidFill>
                  <a:schemeClr val="bg1"/>
                </a:solidFill>
                <a:latin typeface="+mn-lt"/>
              </a:rPr>
              <a:t>Bitcoin</a:t>
            </a:r>
          </a:p>
          <a:p>
            <a:pPr marL="342900" indent="-342900" defTabSz="914400" eaLnBrk="1" hangingPunct="1">
              <a:lnSpc>
                <a:spcPct val="150000"/>
              </a:lnSpc>
              <a:buFont typeface="Arial" panose="020B0604020202020204" pitchFamily="34" charset="0"/>
              <a:buChar char="•"/>
            </a:pPr>
            <a:r>
              <a:rPr lang="en-US" altLang="en-US" sz="1600" dirty="0">
                <a:solidFill>
                  <a:schemeClr val="bg1"/>
                </a:solidFill>
                <a:latin typeface="+mn-lt"/>
              </a:rPr>
              <a:t>(</a:t>
            </a:r>
            <a:r>
              <a:rPr lang="en-US" altLang="en-US" sz="1600" dirty="0">
                <a:solidFill>
                  <a:srgbClr val="E3B86C"/>
                </a:solidFill>
                <a:latin typeface="+mn-lt"/>
              </a:rPr>
              <a:t>TOTAL</a:t>
            </a:r>
            <a:r>
              <a:rPr lang="en-US" altLang="en-US" sz="1600" dirty="0">
                <a:solidFill>
                  <a:schemeClr val="bg1"/>
                </a:solidFill>
                <a:latin typeface="+mn-lt"/>
              </a:rPr>
              <a:t>) </a:t>
            </a:r>
            <a:r>
              <a:rPr lang="en-US" altLang="en-US" sz="1600" b="0" dirty="0">
                <a:solidFill>
                  <a:schemeClr val="bg1"/>
                </a:solidFill>
                <a:latin typeface="+mn-lt"/>
              </a:rPr>
              <a:t>Total Cryptocurrency Market Cap</a:t>
            </a:r>
          </a:p>
          <a:p>
            <a:pPr marL="342900" indent="-342900" defTabSz="914400" eaLnBrk="1" hangingPunct="1">
              <a:lnSpc>
                <a:spcPct val="150000"/>
              </a:lnSpc>
              <a:buFont typeface="Arial" panose="020B0604020202020204" pitchFamily="34" charset="0"/>
              <a:buChar char="•"/>
            </a:pPr>
            <a:r>
              <a:rPr lang="en-US" altLang="en-US" sz="1600" dirty="0">
                <a:solidFill>
                  <a:schemeClr val="bg1"/>
                </a:solidFill>
                <a:latin typeface="+mn-lt"/>
              </a:rPr>
              <a:t>(</a:t>
            </a:r>
            <a:r>
              <a:rPr lang="en-US" altLang="en-US" sz="1600" dirty="0">
                <a:solidFill>
                  <a:srgbClr val="E3B86C"/>
                </a:solidFill>
                <a:latin typeface="+mn-lt"/>
              </a:rPr>
              <a:t>TOTAL2</a:t>
            </a:r>
            <a:r>
              <a:rPr lang="en-US" altLang="en-US" sz="1600" dirty="0">
                <a:solidFill>
                  <a:schemeClr val="bg1"/>
                </a:solidFill>
                <a:latin typeface="+mn-lt"/>
              </a:rPr>
              <a:t>) </a:t>
            </a:r>
            <a:r>
              <a:rPr lang="en-US" altLang="en-US" sz="1600" b="0" dirty="0">
                <a:solidFill>
                  <a:schemeClr val="bg1"/>
                </a:solidFill>
                <a:latin typeface="+mn-lt"/>
              </a:rPr>
              <a:t>Total Cryptocurrency Market Cap Excluding Bitcoin</a:t>
            </a:r>
          </a:p>
          <a:p>
            <a:pPr marL="342900" indent="-342900" defTabSz="914400" eaLnBrk="1" hangingPunct="1">
              <a:lnSpc>
                <a:spcPct val="150000"/>
              </a:lnSpc>
              <a:buFont typeface="Arial" panose="020B0604020202020204" pitchFamily="34" charset="0"/>
              <a:buChar char="•"/>
            </a:pPr>
            <a:r>
              <a:rPr lang="en-US" altLang="en-US" sz="1600" dirty="0">
                <a:solidFill>
                  <a:schemeClr val="bg1"/>
                </a:solidFill>
                <a:latin typeface="+mn-lt"/>
              </a:rPr>
              <a:t>(</a:t>
            </a:r>
            <a:r>
              <a:rPr lang="en-US" altLang="en-US" sz="1600" dirty="0">
                <a:solidFill>
                  <a:srgbClr val="E3B86C"/>
                </a:solidFill>
                <a:latin typeface="+mn-lt"/>
              </a:rPr>
              <a:t>TOTAL3</a:t>
            </a:r>
            <a:r>
              <a:rPr lang="en-US" altLang="en-US" sz="1600" dirty="0">
                <a:solidFill>
                  <a:schemeClr val="bg1"/>
                </a:solidFill>
                <a:latin typeface="+mn-lt"/>
              </a:rPr>
              <a:t>) </a:t>
            </a:r>
            <a:r>
              <a:rPr lang="en-US" altLang="en-US" sz="1600" b="0" dirty="0">
                <a:solidFill>
                  <a:schemeClr val="bg1"/>
                </a:solidFill>
                <a:latin typeface="+mn-lt"/>
              </a:rPr>
              <a:t>Total Cryptocurrency Market Cap Excluding Bitcoin &amp; Ethereum</a:t>
            </a:r>
          </a:p>
          <a:p>
            <a:pPr marL="342900" indent="-342900" defTabSz="914400" eaLnBrk="1" hangingPunct="1">
              <a:lnSpc>
                <a:spcPct val="150000"/>
              </a:lnSpc>
              <a:buFont typeface="Arial" panose="020B0604020202020204" pitchFamily="34" charset="0"/>
              <a:buChar char="•"/>
            </a:pPr>
            <a:r>
              <a:rPr lang="en-US" altLang="en-US" sz="1600" dirty="0">
                <a:solidFill>
                  <a:schemeClr val="bg1"/>
                </a:solidFill>
                <a:latin typeface="+mn-lt"/>
              </a:rPr>
              <a:t>(</a:t>
            </a:r>
            <a:r>
              <a:rPr lang="en-US" altLang="en-US" sz="1600" dirty="0">
                <a:solidFill>
                  <a:srgbClr val="E3B86C"/>
                </a:solidFill>
                <a:latin typeface="+mn-lt"/>
              </a:rPr>
              <a:t>ETH/BTC</a:t>
            </a:r>
            <a:r>
              <a:rPr lang="en-US" altLang="en-US" sz="1600" dirty="0">
                <a:solidFill>
                  <a:schemeClr val="bg1"/>
                </a:solidFill>
                <a:latin typeface="+mn-lt"/>
              </a:rPr>
              <a:t>) </a:t>
            </a:r>
            <a:r>
              <a:rPr lang="en-US" altLang="en-US" sz="1600" b="0" dirty="0">
                <a:solidFill>
                  <a:schemeClr val="bg1"/>
                </a:solidFill>
                <a:latin typeface="+mn-lt"/>
              </a:rPr>
              <a:t>Ethereum against Bitcoin Trading Pair</a:t>
            </a:r>
          </a:p>
          <a:p>
            <a:pPr marL="342900" indent="-342900" defTabSz="914400" eaLnBrk="1" hangingPunct="1">
              <a:lnSpc>
                <a:spcPct val="150000"/>
              </a:lnSpc>
              <a:buFont typeface="Arial" panose="020B0604020202020204" pitchFamily="34" charset="0"/>
              <a:buChar char="•"/>
            </a:pPr>
            <a:r>
              <a:rPr lang="en-US" altLang="en-US" sz="1600" dirty="0">
                <a:solidFill>
                  <a:schemeClr val="bg1"/>
                </a:solidFill>
                <a:latin typeface="+mn-lt"/>
              </a:rPr>
              <a:t>(</a:t>
            </a:r>
            <a:r>
              <a:rPr lang="en-US" altLang="en-US" sz="1600" dirty="0">
                <a:solidFill>
                  <a:srgbClr val="E3B86C"/>
                </a:solidFill>
                <a:latin typeface="+mn-lt"/>
              </a:rPr>
              <a:t>BTC3S</a:t>
            </a:r>
            <a:r>
              <a:rPr lang="en-US" altLang="en-US" sz="1600" dirty="0">
                <a:solidFill>
                  <a:schemeClr val="bg1"/>
                </a:solidFill>
                <a:latin typeface="+mn-lt"/>
              </a:rPr>
              <a:t>) </a:t>
            </a:r>
            <a:r>
              <a:rPr lang="en-US" altLang="en-US" sz="1600" b="0" dirty="0">
                <a:solidFill>
                  <a:schemeClr val="bg1"/>
                </a:solidFill>
                <a:latin typeface="+mn-lt"/>
              </a:rPr>
              <a:t>3X Leverage Short BTC Coin On </a:t>
            </a:r>
            <a:r>
              <a:rPr lang="en-US" altLang="en-US" sz="1600" b="0" dirty="0" err="1">
                <a:solidFill>
                  <a:schemeClr val="bg1"/>
                </a:solidFill>
                <a:latin typeface="+mn-lt"/>
              </a:rPr>
              <a:t>KuCoin</a:t>
            </a:r>
            <a:endParaRPr lang="en-US" altLang="en-US" sz="1600" b="0" dirty="0">
              <a:solidFill>
                <a:schemeClr val="bg1"/>
              </a:solidFill>
              <a:latin typeface="+mn-lt"/>
            </a:endParaRPr>
          </a:p>
          <a:p>
            <a:pPr marL="342900" indent="-342900" defTabSz="914400" eaLnBrk="1" hangingPunct="1">
              <a:lnSpc>
                <a:spcPct val="150000"/>
              </a:lnSpc>
              <a:buFont typeface="Arial" panose="020B0604020202020204" pitchFamily="34" charset="0"/>
              <a:buChar char="•"/>
            </a:pPr>
            <a:endParaRPr lang="en-US" altLang="en-US" sz="1600" b="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400" b="0" dirty="0">
              <a:solidFill>
                <a:schemeClr val="bg1"/>
              </a:solidFill>
              <a:latin typeface="+mn-lt"/>
            </a:endParaRPr>
          </a:p>
          <a:p>
            <a:pPr marL="457200" indent="-457200" algn="ctr" defTabSz="914400" eaLnBrk="1" hangingPunct="1">
              <a:buFont typeface="Arial" panose="020B0604020202020204" pitchFamily="34" charset="0"/>
              <a:buChar char="•"/>
            </a:pPr>
            <a:endParaRPr lang="en-US" altLang="en-US" sz="2400" b="0" dirty="0">
              <a:solidFill>
                <a:schemeClr val="bg1"/>
              </a:solidFill>
            </a:endParaRPr>
          </a:p>
          <a:p>
            <a:pPr marL="457200" indent="-457200" algn="ctr" defTabSz="914400" eaLnBrk="1" hangingPunct="1">
              <a:buFont typeface="Arial" panose="020B0604020202020204" pitchFamily="34" charset="0"/>
              <a:buChar char="•"/>
            </a:pPr>
            <a:endParaRPr lang="en-ID" altLang="en-US" sz="2400" b="0" dirty="0">
              <a:solidFill>
                <a:schemeClr val="bg1"/>
              </a:solidFill>
            </a:endParaRPr>
          </a:p>
        </p:txBody>
      </p:sp>
      <p:sp>
        <p:nvSpPr>
          <p:cNvPr id="17" name="Title 22">
            <a:extLst>
              <a:ext uri="{FF2B5EF4-FFF2-40B4-BE49-F238E27FC236}">
                <a16:creationId xmlns:a16="http://schemas.microsoft.com/office/drawing/2014/main" id="{DF33047A-F276-424E-A36D-916CA553B380}"/>
              </a:ext>
            </a:extLst>
          </p:cNvPr>
          <p:cNvSpPr txBox="1">
            <a:spLocks noChangeArrowheads="1"/>
          </p:cNvSpPr>
          <p:nvPr/>
        </p:nvSpPr>
        <p:spPr bwMode="auto">
          <a:xfrm>
            <a:off x="6080925" y="3811026"/>
            <a:ext cx="5459870" cy="1602655"/>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marL="342900" indent="-342900" algn="r" defTabSz="914400" eaLnBrk="1" hangingPunct="1">
              <a:lnSpc>
                <a:spcPct val="150000"/>
              </a:lnSpc>
              <a:buFont typeface="Arial" panose="020B0604020202020204" pitchFamily="34" charset="0"/>
              <a:buChar char="•"/>
            </a:pPr>
            <a:r>
              <a:rPr lang="en-US" altLang="en-US" sz="1600" dirty="0">
                <a:solidFill>
                  <a:schemeClr val="bg1"/>
                </a:solidFill>
                <a:latin typeface="+mn-lt"/>
              </a:rPr>
              <a:t>(</a:t>
            </a:r>
            <a:r>
              <a:rPr lang="en-US" altLang="en-US" sz="1600" dirty="0">
                <a:solidFill>
                  <a:srgbClr val="E3B86C"/>
                </a:solidFill>
                <a:latin typeface="+mn-lt"/>
              </a:rPr>
              <a:t>BTC.D</a:t>
            </a:r>
            <a:r>
              <a:rPr lang="en-US" altLang="en-US" sz="1600" dirty="0">
                <a:solidFill>
                  <a:schemeClr val="bg1"/>
                </a:solidFill>
                <a:latin typeface="+mn-lt"/>
              </a:rPr>
              <a:t>) </a:t>
            </a:r>
            <a:r>
              <a:rPr lang="en-US" altLang="en-US" sz="1600" b="0" dirty="0">
                <a:solidFill>
                  <a:schemeClr val="bg1"/>
                </a:solidFill>
                <a:latin typeface="+mn-lt"/>
              </a:rPr>
              <a:t>Ratio Between Bitcoin Market Cap Against the Rest of the Market</a:t>
            </a:r>
          </a:p>
          <a:p>
            <a:pPr marL="342900" indent="-342900" algn="r" defTabSz="914400" eaLnBrk="1" hangingPunct="1">
              <a:lnSpc>
                <a:spcPct val="150000"/>
              </a:lnSpc>
              <a:buFont typeface="Arial" panose="020B0604020202020204" pitchFamily="34" charset="0"/>
              <a:buChar char="•"/>
            </a:pPr>
            <a:r>
              <a:rPr lang="en-US" altLang="en-US" sz="1600" dirty="0">
                <a:solidFill>
                  <a:schemeClr val="bg1"/>
                </a:solidFill>
                <a:latin typeface="+mn-lt"/>
              </a:rPr>
              <a:t>(</a:t>
            </a:r>
            <a:r>
              <a:rPr lang="en-US" altLang="en-US" sz="1600" dirty="0">
                <a:solidFill>
                  <a:srgbClr val="E3B86C"/>
                </a:solidFill>
                <a:latin typeface="+mn-lt"/>
              </a:rPr>
              <a:t>USDT.D</a:t>
            </a:r>
            <a:r>
              <a:rPr lang="en-US" altLang="en-US" sz="1600" dirty="0">
                <a:solidFill>
                  <a:schemeClr val="bg1"/>
                </a:solidFill>
                <a:latin typeface="+mn-lt"/>
              </a:rPr>
              <a:t>) </a:t>
            </a:r>
            <a:r>
              <a:rPr lang="en-US" altLang="en-US" sz="1600" b="0" dirty="0">
                <a:solidFill>
                  <a:schemeClr val="bg1"/>
                </a:solidFill>
                <a:latin typeface="+mn-lt"/>
              </a:rPr>
              <a:t>Ratio Between Tether Market Cap Against The Rest of the Market</a:t>
            </a:r>
          </a:p>
          <a:p>
            <a:pPr marL="342900" indent="-342900" algn="r" defTabSz="914400" eaLnBrk="1" hangingPunct="1">
              <a:lnSpc>
                <a:spcPct val="150000"/>
              </a:lnSpc>
              <a:buFont typeface="Arial" panose="020B0604020202020204" pitchFamily="34" charset="0"/>
              <a:buChar char="•"/>
            </a:pPr>
            <a:r>
              <a:rPr lang="en-US" altLang="en-US" sz="1600" dirty="0">
                <a:solidFill>
                  <a:schemeClr val="bg1"/>
                </a:solidFill>
                <a:latin typeface="+mn-lt"/>
              </a:rPr>
              <a:t>(</a:t>
            </a:r>
            <a:r>
              <a:rPr lang="en-US" altLang="en-US" sz="1600" dirty="0">
                <a:solidFill>
                  <a:srgbClr val="E3B86C"/>
                </a:solidFill>
                <a:latin typeface="+mn-lt"/>
              </a:rPr>
              <a:t>ETH.D</a:t>
            </a:r>
            <a:r>
              <a:rPr lang="en-US" altLang="en-US" sz="1600" dirty="0">
                <a:solidFill>
                  <a:schemeClr val="bg1"/>
                </a:solidFill>
                <a:latin typeface="+mn-lt"/>
              </a:rPr>
              <a:t>) </a:t>
            </a:r>
            <a:r>
              <a:rPr lang="en-US" altLang="en-US" sz="1600" b="0" dirty="0">
                <a:solidFill>
                  <a:schemeClr val="bg1"/>
                </a:solidFill>
              </a:rPr>
              <a:t>Ratio Between Ethereum Market Cap Against the Rest of the Market</a:t>
            </a:r>
          </a:p>
          <a:p>
            <a:pPr marL="342900" indent="-342900" algn="r" defTabSz="914400" eaLnBrk="1" hangingPunct="1">
              <a:lnSpc>
                <a:spcPct val="150000"/>
              </a:lnSpc>
              <a:buFont typeface="Arial" panose="020B0604020202020204" pitchFamily="34" charset="0"/>
              <a:buChar char="•"/>
            </a:pPr>
            <a:r>
              <a:rPr lang="en-US" altLang="en-US" sz="1600" b="0" dirty="0">
                <a:solidFill>
                  <a:schemeClr val="bg1"/>
                </a:solidFill>
                <a:latin typeface="+mn-lt"/>
              </a:rPr>
              <a:t>(</a:t>
            </a:r>
            <a:r>
              <a:rPr lang="en-US" altLang="en-US" sz="1600" dirty="0">
                <a:solidFill>
                  <a:srgbClr val="E3B86C"/>
                </a:solidFill>
                <a:latin typeface="+mn-lt"/>
              </a:rPr>
              <a:t>OTHERS.D</a:t>
            </a:r>
            <a:r>
              <a:rPr lang="en-US" altLang="en-US" sz="1600" dirty="0">
                <a:solidFill>
                  <a:schemeClr val="bg1"/>
                </a:solidFill>
                <a:latin typeface="+mn-lt"/>
              </a:rPr>
              <a:t>) </a:t>
            </a:r>
            <a:r>
              <a:rPr lang="en-US" altLang="en-US" sz="1600" b="0" dirty="0">
                <a:solidFill>
                  <a:schemeClr val="bg1"/>
                </a:solidFill>
                <a:latin typeface="+mn-lt"/>
              </a:rPr>
              <a:t>Ratio between the market cap of cryptocurrencies excluding large cap alt coins, BTC, &amp; ETH</a:t>
            </a:r>
          </a:p>
          <a:p>
            <a:pPr marL="342900" indent="-342900" algn="r" defTabSz="914400" eaLnBrk="1" hangingPunct="1">
              <a:lnSpc>
                <a:spcPct val="150000"/>
              </a:lnSpc>
              <a:buFont typeface="Arial" panose="020B0604020202020204" pitchFamily="34" charset="0"/>
              <a:buChar char="•"/>
            </a:pPr>
            <a:endParaRPr lang="en-US" altLang="en-US" sz="2400" b="0" dirty="0">
              <a:solidFill>
                <a:schemeClr val="bg1"/>
              </a:solidFill>
            </a:endParaRPr>
          </a:p>
          <a:p>
            <a:pPr marL="457200" indent="-457200" algn="r" defTabSz="914400" eaLnBrk="1" hangingPunct="1">
              <a:buFont typeface="Arial" panose="020B0604020202020204" pitchFamily="34" charset="0"/>
              <a:buChar char="•"/>
            </a:pPr>
            <a:endParaRPr lang="en-US" altLang="en-US" sz="2400" b="0" dirty="0">
              <a:solidFill>
                <a:schemeClr val="bg1"/>
              </a:solidFill>
            </a:endParaRPr>
          </a:p>
          <a:p>
            <a:pPr marL="457200" indent="-457200" algn="r" defTabSz="914400" eaLnBrk="1" hangingPunct="1">
              <a:buFont typeface="Arial" panose="020B0604020202020204" pitchFamily="34" charset="0"/>
              <a:buChar char="•"/>
            </a:pPr>
            <a:endParaRPr lang="en-ID" altLang="en-US" sz="2400" b="0" dirty="0">
              <a:solidFill>
                <a:schemeClr val="bg1"/>
              </a:solidFill>
            </a:endParaRPr>
          </a:p>
        </p:txBody>
      </p:sp>
    </p:spTree>
    <p:extLst>
      <p:ext uri="{BB962C8B-B14F-4D97-AF65-F5344CB8AC3E}">
        <p14:creationId xmlns:p14="http://schemas.microsoft.com/office/powerpoint/2010/main" val="262185965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2"/>
                                        </p:tgtEl>
                                        <p:attrNameLst>
                                          <p:attrName>style.visibility</p:attrName>
                                        </p:attrNameLst>
                                      </p:cBhvr>
                                      <p:to>
                                        <p:strVal val="visible"/>
                                      </p:to>
                                    </p:set>
                                    <p:animEffect transition="in" filter="wipe(up)">
                                      <p:cBhvr>
                                        <p:cTn id="11" dur="500"/>
                                        <p:tgtEl>
                                          <p:spTgt spid="7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up)">
                                      <p:cBhvr>
                                        <p:cTn id="15" dur="500"/>
                                        <p:tgtEl>
                                          <p:spTgt spid="15"/>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up)">
                                      <p:cBhvr>
                                        <p:cTn id="1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P spid="15"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bed&#10;&#10;Description automatically generated">
            <a:extLst>
              <a:ext uri="{FF2B5EF4-FFF2-40B4-BE49-F238E27FC236}">
                <a16:creationId xmlns:a16="http://schemas.microsoft.com/office/drawing/2014/main" id="{9B84507C-CBFD-4280-B773-31052A9C2D06}"/>
              </a:ext>
            </a:extLst>
          </p:cNvPr>
          <p:cNvPicPr>
            <a:picLocks noChangeAspect="1"/>
          </p:cNvPicPr>
          <p:nvPr/>
        </p:nvPicPr>
        <p:blipFill>
          <a:blip r:embed="rId3"/>
          <a:stretch>
            <a:fillRect/>
          </a:stretch>
        </p:blipFill>
        <p:spPr>
          <a:xfrm rot="5400000">
            <a:off x="2666998" y="-2683510"/>
            <a:ext cx="6858002" cy="12192003"/>
          </a:xfrm>
          <a:prstGeom prst="rect">
            <a:avLst/>
          </a:prstGeom>
        </p:spPr>
      </p:pic>
      <p:sp>
        <p:nvSpPr>
          <p:cNvPr id="71" name="Title 22">
            <a:extLst>
              <a:ext uri="{FF2B5EF4-FFF2-40B4-BE49-F238E27FC236}">
                <a16:creationId xmlns:a16="http://schemas.microsoft.com/office/drawing/2014/main" id="{CF2E217B-CD98-452C-B017-290AFD1A185F}"/>
              </a:ext>
            </a:extLst>
          </p:cNvPr>
          <p:cNvSpPr>
            <a:spLocks noGrp="1" noChangeArrowheads="1"/>
          </p:cNvSpPr>
          <p:nvPr>
            <p:ph type="title"/>
          </p:nvPr>
        </p:nvSpPr>
        <p:spPr bwMode="auto">
          <a:xfrm>
            <a:off x="2425700" y="478199"/>
            <a:ext cx="7543800" cy="757749"/>
          </a:xfr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0" compatLnSpc="1">
            <a:prstTxWarp prst="textNoShape">
              <a:avLst/>
            </a:prstTxWarp>
          </a:bodyPr>
          <a:lstStyle/>
          <a:p>
            <a:pPr algn="ctr"/>
            <a:r>
              <a:rPr lang="en-US" altLang="en-US" sz="3200" dirty="0">
                <a:solidFill>
                  <a:schemeClr val="bg1"/>
                </a:solidFill>
              </a:rPr>
              <a:t>On </a:t>
            </a:r>
            <a:r>
              <a:rPr lang="en-US" altLang="en-US" sz="3200" dirty="0">
                <a:solidFill>
                  <a:srgbClr val="E3B86C"/>
                </a:solidFill>
              </a:rPr>
              <a:t>12 Hour Chart </a:t>
            </a:r>
            <a:r>
              <a:rPr lang="en-US" altLang="en-US" sz="3200" dirty="0">
                <a:solidFill>
                  <a:schemeClr val="bg1"/>
                </a:solidFill>
              </a:rPr>
              <a:t>For Each Ticker</a:t>
            </a:r>
            <a:endParaRPr lang="en-ID" altLang="en-US" sz="3200" dirty="0">
              <a:solidFill>
                <a:schemeClr val="bg1"/>
              </a:solidFill>
            </a:endParaRPr>
          </a:p>
        </p:txBody>
      </p:sp>
      <p:sp>
        <p:nvSpPr>
          <p:cNvPr id="72" name="Title 22">
            <a:extLst>
              <a:ext uri="{FF2B5EF4-FFF2-40B4-BE49-F238E27FC236}">
                <a16:creationId xmlns:a16="http://schemas.microsoft.com/office/drawing/2014/main" id="{3144906B-35DE-4FEF-95D1-D814D3113181}"/>
              </a:ext>
            </a:extLst>
          </p:cNvPr>
          <p:cNvSpPr txBox="1">
            <a:spLocks noChangeArrowheads="1"/>
          </p:cNvSpPr>
          <p:nvPr/>
        </p:nvSpPr>
        <p:spPr bwMode="auto">
          <a:xfrm>
            <a:off x="450173" y="3949700"/>
            <a:ext cx="5359400" cy="445610"/>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defTabSz="914400" eaLnBrk="1" hangingPunct="1"/>
            <a:r>
              <a:rPr lang="en-US" altLang="en-US" sz="2400" dirty="0">
                <a:solidFill>
                  <a:schemeClr val="bg1"/>
                </a:solidFill>
              </a:rPr>
              <a:t>Closing Price </a:t>
            </a:r>
            <a:r>
              <a:rPr lang="en-US" altLang="en-US" sz="2400" dirty="0">
                <a:solidFill>
                  <a:srgbClr val="00B050"/>
                </a:solidFill>
              </a:rPr>
              <a:t>&gt;</a:t>
            </a:r>
            <a:r>
              <a:rPr lang="en-US" altLang="en-US" sz="2400" dirty="0">
                <a:solidFill>
                  <a:schemeClr val="bg1"/>
                </a:solidFill>
              </a:rPr>
              <a:t> </a:t>
            </a:r>
            <a:r>
              <a:rPr lang="en-US" altLang="en-US" sz="2400" dirty="0">
                <a:solidFill>
                  <a:srgbClr val="E3B86C"/>
                </a:solidFill>
              </a:rPr>
              <a:t>250 MA </a:t>
            </a:r>
            <a:r>
              <a:rPr lang="en-US" altLang="en-US" sz="2400" dirty="0">
                <a:solidFill>
                  <a:schemeClr val="bg1"/>
                </a:solidFill>
              </a:rPr>
              <a:t>= 1 Point</a:t>
            </a:r>
          </a:p>
          <a:p>
            <a:pPr marL="457200" indent="-457200" defTabSz="914400" eaLnBrk="1" hangingPunct="1">
              <a:buFont typeface="Arial" panose="020B0604020202020204" pitchFamily="34" charset="0"/>
              <a:buChar char="•"/>
            </a:pPr>
            <a:endParaRPr lang="en-US" altLang="en-US" sz="2000" b="0" u="sng" dirty="0">
              <a:solidFill>
                <a:schemeClr val="bg1"/>
              </a:solidFill>
            </a:endParaRPr>
          </a:p>
          <a:p>
            <a:pPr marL="2286000" lvl="4" indent="-457200" algn="ctr" defTabSz="914400" eaLnBrk="1" hangingPunct="1">
              <a:buFont typeface="Arial" panose="020B0604020202020204" pitchFamily="34" charset="0"/>
              <a:buChar char="•"/>
            </a:pPr>
            <a:endParaRPr lang="en-US" altLang="en-US" sz="32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ID" altLang="en-US" sz="2400" b="0" u="sng" dirty="0">
              <a:solidFill>
                <a:schemeClr val="bg1"/>
              </a:solidFill>
            </a:endParaRPr>
          </a:p>
        </p:txBody>
      </p:sp>
      <p:sp>
        <p:nvSpPr>
          <p:cNvPr id="8" name="Title 22">
            <a:extLst>
              <a:ext uri="{FF2B5EF4-FFF2-40B4-BE49-F238E27FC236}">
                <a16:creationId xmlns:a16="http://schemas.microsoft.com/office/drawing/2014/main" id="{97ADF98E-804E-4CDA-8067-B0BF026B74F2}"/>
              </a:ext>
            </a:extLst>
          </p:cNvPr>
          <p:cNvSpPr txBox="1">
            <a:spLocks noChangeArrowheads="1"/>
          </p:cNvSpPr>
          <p:nvPr/>
        </p:nvSpPr>
        <p:spPr bwMode="auto">
          <a:xfrm>
            <a:off x="760935" y="2913813"/>
            <a:ext cx="4508500" cy="4571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lnSpc>
                <a:spcPct val="150000"/>
              </a:lnSpc>
            </a:pPr>
            <a:r>
              <a:rPr lang="en-US" altLang="en-US" sz="2000" dirty="0">
                <a:solidFill>
                  <a:schemeClr val="bg1"/>
                </a:solidFill>
              </a:rPr>
              <a:t>BTC, TOTAL, TOTAL2, TOTAL3, ETH.D, OTHERS.D, ETH/BTC</a:t>
            </a:r>
          </a:p>
          <a:p>
            <a:pPr lvl="4" algn="ctr" defTabSz="914400" eaLnBrk="1" hangingPunct="1"/>
            <a:endParaRPr lang="en-US" altLang="en-US" sz="2000" u="sng" dirty="0">
              <a:solidFill>
                <a:schemeClr val="bg1"/>
              </a:solidFill>
            </a:endParaRPr>
          </a:p>
          <a:p>
            <a:pPr lvl="4" algn="ctr" defTabSz="914400" eaLnBrk="1" hangingPunct="1"/>
            <a:endParaRPr lang="en-US" altLang="en-US" sz="3200" b="0" u="sng" dirty="0">
              <a:solidFill>
                <a:schemeClr val="bg1"/>
              </a:solidFill>
            </a:endParaRPr>
          </a:p>
          <a:p>
            <a:pPr marL="457200" indent="-457200" algn="ctr" defTabSz="914400" eaLnBrk="1" hangingPunct="1">
              <a:buFont typeface="Arial" panose="020B0604020202020204" pitchFamily="34" charset="0"/>
              <a:buChar char="•"/>
            </a:pPr>
            <a:endParaRPr lang="en-ID" altLang="en-US" sz="2400" b="0" u="sng" dirty="0">
              <a:solidFill>
                <a:schemeClr val="bg1"/>
              </a:solidFill>
            </a:endParaRPr>
          </a:p>
        </p:txBody>
      </p:sp>
      <p:sp>
        <p:nvSpPr>
          <p:cNvPr id="9" name="Title 22">
            <a:extLst>
              <a:ext uri="{FF2B5EF4-FFF2-40B4-BE49-F238E27FC236}">
                <a16:creationId xmlns:a16="http://schemas.microsoft.com/office/drawing/2014/main" id="{3FBE2EED-80DA-4A70-B134-7D30762D6C0C}"/>
              </a:ext>
            </a:extLst>
          </p:cNvPr>
          <p:cNvSpPr txBox="1">
            <a:spLocks noChangeArrowheads="1"/>
          </p:cNvSpPr>
          <p:nvPr/>
        </p:nvSpPr>
        <p:spPr bwMode="auto">
          <a:xfrm>
            <a:off x="6475275" y="3916575"/>
            <a:ext cx="5359400" cy="122145"/>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defTabSz="914400" eaLnBrk="1" hangingPunct="1"/>
            <a:r>
              <a:rPr lang="en-US" altLang="en-US" sz="2400" dirty="0">
                <a:solidFill>
                  <a:srgbClr val="E3B86C"/>
                </a:solidFill>
              </a:rPr>
              <a:t>250 MA  </a:t>
            </a:r>
            <a:r>
              <a:rPr lang="en-US" altLang="en-US" sz="2400" dirty="0">
                <a:solidFill>
                  <a:srgbClr val="00B050"/>
                </a:solidFill>
              </a:rPr>
              <a:t>&gt;</a:t>
            </a:r>
            <a:r>
              <a:rPr lang="en-US" altLang="en-US" sz="2400" dirty="0">
                <a:solidFill>
                  <a:schemeClr val="bg1"/>
                </a:solidFill>
              </a:rPr>
              <a:t> Closing Price = 1 Point</a:t>
            </a:r>
          </a:p>
          <a:p>
            <a:pPr marL="457200" indent="-457200" defTabSz="914400" eaLnBrk="1" hangingPunct="1">
              <a:buFont typeface="Arial" panose="020B0604020202020204" pitchFamily="34" charset="0"/>
              <a:buChar char="•"/>
            </a:pPr>
            <a:endParaRPr lang="en-US" altLang="en-US" sz="20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ID" altLang="en-US" sz="2400" b="0" u="sng" dirty="0">
              <a:solidFill>
                <a:schemeClr val="bg1"/>
              </a:solidFill>
            </a:endParaRPr>
          </a:p>
        </p:txBody>
      </p:sp>
      <p:sp>
        <p:nvSpPr>
          <p:cNvPr id="11" name="Title 22">
            <a:extLst>
              <a:ext uri="{FF2B5EF4-FFF2-40B4-BE49-F238E27FC236}">
                <a16:creationId xmlns:a16="http://schemas.microsoft.com/office/drawing/2014/main" id="{8FA09922-B070-4ABF-9BE4-2D43DA382DCE}"/>
              </a:ext>
            </a:extLst>
          </p:cNvPr>
          <p:cNvSpPr txBox="1">
            <a:spLocks noChangeArrowheads="1"/>
          </p:cNvSpPr>
          <p:nvPr/>
        </p:nvSpPr>
        <p:spPr bwMode="auto">
          <a:xfrm>
            <a:off x="6900725" y="2938165"/>
            <a:ext cx="4508500" cy="45719"/>
          </a:xfrm>
          <a:prstGeom prst="rect">
            <a:avLst/>
          </a:prstGeom>
          <a:noFill/>
          <a:ln w="127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3600" b="1"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Montserrat" panose="00000500000000000000" pitchFamily="50" charset="0"/>
              </a:defRPr>
            </a:lvl2pPr>
            <a:lvl3pPr algn="l" rtl="0" fontAlgn="base">
              <a:lnSpc>
                <a:spcPct val="90000"/>
              </a:lnSpc>
              <a:spcBef>
                <a:spcPct val="0"/>
              </a:spcBef>
              <a:spcAft>
                <a:spcPct val="0"/>
              </a:spcAft>
              <a:defRPr sz="4400">
                <a:solidFill>
                  <a:schemeClr val="tx1"/>
                </a:solidFill>
                <a:latin typeface="Montserrat" panose="00000500000000000000" pitchFamily="50" charset="0"/>
              </a:defRPr>
            </a:lvl3pPr>
            <a:lvl4pPr algn="l" rtl="0" fontAlgn="base">
              <a:lnSpc>
                <a:spcPct val="90000"/>
              </a:lnSpc>
              <a:spcBef>
                <a:spcPct val="0"/>
              </a:spcBef>
              <a:spcAft>
                <a:spcPct val="0"/>
              </a:spcAft>
              <a:defRPr sz="4400">
                <a:solidFill>
                  <a:schemeClr val="tx1"/>
                </a:solidFill>
                <a:latin typeface="Montserrat" panose="00000500000000000000" pitchFamily="50" charset="0"/>
              </a:defRPr>
            </a:lvl4pPr>
            <a:lvl5pPr algn="l" rtl="0" fontAlgn="base">
              <a:lnSpc>
                <a:spcPct val="90000"/>
              </a:lnSpc>
              <a:spcBef>
                <a:spcPct val="0"/>
              </a:spcBef>
              <a:spcAft>
                <a:spcPct val="0"/>
              </a:spcAft>
              <a:defRPr sz="4400">
                <a:solidFill>
                  <a:schemeClr val="tx1"/>
                </a:solidFill>
                <a:latin typeface="Montserrat" panose="00000500000000000000" pitchFamily="50" charset="0"/>
              </a:defRPr>
            </a:lvl5pPr>
            <a:lvl6pPr marL="457200" algn="l" rtl="0" fontAlgn="base">
              <a:lnSpc>
                <a:spcPct val="90000"/>
              </a:lnSpc>
              <a:spcBef>
                <a:spcPct val="0"/>
              </a:spcBef>
              <a:spcAft>
                <a:spcPct val="0"/>
              </a:spcAft>
              <a:defRPr sz="4400">
                <a:solidFill>
                  <a:schemeClr val="tx1"/>
                </a:solidFill>
                <a:latin typeface="Montserrat" panose="00000500000000000000" pitchFamily="50" charset="0"/>
              </a:defRPr>
            </a:lvl6pPr>
            <a:lvl7pPr marL="914400" algn="l" rtl="0" fontAlgn="base">
              <a:lnSpc>
                <a:spcPct val="90000"/>
              </a:lnSpc>
              <a:spcBef>
                <a:spcPct val="0"/>
              </a:spcBef>
              <a:spcAft>
                <a:spcPct val="0"/>
              </a:spcAft>
              <a:defRPr sz="4400">
                <a:solidFill>
                  <a:schemeClr val="tx1"/>
                </a:solidFill>
                <a:latin typeface="Montserrat" panose="00000500000000000000" pitchFamily="50" charset="0"/>
              </a:defRPr>
            </a:lvl7pPr>
            <a:lvl8pPr marL="1371600" algn="l" rtl="0" fontAlgn="base">
              <a:lnSpc>
                <a:spcPct val="90000"/>
              </a:lnSpc>
              <a:spcBef>
                <a:spcPct val="0"/>
              </a:spcBef>
              <a:spcAft>
                <a:spcPct val="0"/>
              </a:spcAft>
              <a:defRPr sz="4400">
                <a:solidFill>
                  <a:schemeClr val="tx1"/>
                </a:solidFill>
                <a:latin typeface="Montserrat" panose="00000500000000000000" pitchFamily="50" charset="0"/>
              </a:defRPr>
            </a:lvl8pPr>
            <a:lvl9pPr marL="1828800" algn="l" rtl="0" fontAlgn="base">
              <a:lnSpc>
                <a:spcPct val="90000"/>
              </a:lnSpc>
              <a:spcBef>
                <a:spcPct val="0"/>
              </a:spcBef>
              <a:spcAft>
                <a:spcPct val="0"/>
              </a:spcAft>
              <a:defRPr sz="4400">
                <a:solidFill>
                  <a:schemeClr val="tx1"/>
                </a:solidFill>
                <a:latin typeface="Montserrat" panose="00000500000000000000" pitchFamily="50" charset="0"/>
              </a:defRPr>
            </a:lvl9pPr>
          </a:lstStyle>
          <a:p>
            <a:pPr algn="ctr" defTabSz="914400" eaLnBrk="1" hangingPunct="1">
              <a:lnSpc>
                <a:spcPct val="150000"/>
              </a:lnSpc>
            </a:pPr>
            <a:r>
              <a:rPr lang="en-US" altLang="en-US" sz="2000" dirty="0">
                <a:solidFill>
                  <a:schemeClr val="bg1"/>
                </a:solidFill>
              </a:rPr>
              <a:t>BTC3S, USDT.D, BTC.D</a:t>
            </a:r>
          </a:p>
          <a:p>
            <a:pPr marL="457200" indent="-457200" defTabSz="914400" eaLnBrk="1" hangingPunct="1">
              <a:buFont typeface="Arial" panose="020B0604020202020204" pitchFamily="34" charset="0"/>
              <a:buChar char="•"/>
            </a:pPr>
            <a:endParaRPr lang="en-US" altLang="en-US" sz="20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US" altLang="en-US" sz="2400" b="0" u="sng" dirty="0">
              <a:solidFill>
                <a:schemeClr val="bg1"/>
              </a:solidFill>
            </a:endParaRPr>
          </a:p>
          <a:p>
            <a:pPr marL="457200" indent="-457200" algn="ctr" defTabSz="914400" eaLnBrk="1" hangingPunct="1">
              <a:buFont typeface="Arial" panose="020B0604020202020204" pitchFamily="34" charset="0"/>
              <a:buChar char="•"/>
            </a:pPr>
            <a:endParaRPr lang="en-ID" altLang="en-US" sz="2400" b="0" u="sng" dirty="0">
              <a:solidFill>
                <a:schemeClr val="bg1"/>
              </a:solidFill>
            </a:endParaRPr>
          </a:p>
        </p:txBody>
      </p:sp>
      <p:cxnSp>
        <p:nvCxnSpPr>
          <p:cNvPr id="12" name="Straight Connector 11">
            <a:extLst>
              <a:ext uri="{FF2B5EF4-FFF2-40B4-BE49-F238E27FC236}">
                <a16:creationId xmlns:a16="http://schemas.microsoft.com/office/drawing/2014/main" id="{EE990F9F-E8A9-4AE9-9295-4AA07CCCAD44}"/>
              </a:ext>
            </a:extLst>
          </p:cNvPr>
          <p:cNvCxnSpPr>
            <a:cxnSpLocks/>
          </p:cNvCxnSpPr>
          <p:nvPr/>
        </p:nvCxnSpPr>
        <p:spPr>
          <a:xfrm>
            <a:off x="6029050" y="1600200"/>
            <a:ext cx="39222" cy="479230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6C24FDC2-72FC-4360-87A5-B6125828FDD7}"/>
              </a:ext>
            </a:extLst>
          </p:cNvPr>
          <p:cNvPicPr>
            <a:picLocks noChangeAspect="1"/>
          </p:cNvPicPr>
          <p:nvPr/>
        </p:nvPicPr>
        <p:blipFill>
          <a:blip r:embed="rId4"/>
          <a:stretch>
            <a:fillRect/>
          </a:stretch>
        </p:blipFill>
        <p:spPr>
          <a:xfrm>
            <a:off x="311149" y="4462266"/>
            <a:ext cx="5600700" cy="876300"/>
          </a:xfrm>
          <a:prstGeom prst="rect">
            <a:avLst/>
          </a:prstGeom>
        </p:spPr>
      </p:pic>
      <p:pic>
        <p:nvPicPr>
          <p:cNvPr id="14" name="Picture 13">
            <a:extLst>
              <a:ext uri="{FF2B5EF4-FFF2-40B4-BE49-F238E27FC236}">
                <a16:creationId xmlns:a16="http://schemas.microsoft.com/office/drawing/2014/main" id="{C054777C-8D1A-41B5-A15B-6A9D9A644BCF}"/>
              </a:ext>
            </a:extLst>
          </p:cNvPr>
          <p:cNvPicPr>
            <a:picLocks noChangeAspect="1"/>
          </p:cNvPicPr>
          <p:nvPr/>
        </p:nvPicPr>
        <p:blipFill>
          <a:blip r:embed="rId5"/>
          <a:stretch>
            <a:fillRect/>
          </a:stretch>
        </p:blipFill>
        <p:spPr>
          <a:xfrm>
            <a:off x="6286501" y="4486988"/>
            <a:ext cx="5495925" cy="876300"/>
          </a:xfrm>
          <a:prstGeom prst="rect">
            <a:avLst/>
          </a:prstGeom>
        </p:spPr>
      </p:pic>
    </p:spTree>
    <p:extLst>
      <p:ext uri="{BB962C8B-B14F-4D97-AF65-F5344CB8AC3E}">
        <p14:creationId xmlns:p14="http://schemas.microsoft.com/office/powerpoint/2010/main" val="20347115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2"/>
                                        </p:tgtEl>
                                        <p:attrNameLst>
                                          <p:attrName>style.visibility</p:attrName>
                                        </p:attrNameLst>
                                      </p:cBhvr>
                                      <p:to>
                                        <p:strVal val="visible"/>
                                      </p:to>
                                    </p:set>
                                    <p:animEffect transition="in" filter="wipe(up)">
                                      <p:cBhvr>
                                        <p:cTn id="11" dur="500"/>
                                        <p:tgtEl>
                                          <p:spTgt spid="7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up)">
                                      <p:cBhvr>
                                        <p:cTn id="15" dur="500"/>
                                        <p:tgtEl>
                                          <p:spTgt spid="8"/>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up)">
                                      <p:cBhvr>
                                        <p:cTn id="19" dur="500"/>
                                        <p:tgtEl>
                                          <p:spTgt spid="9"/>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P spid="8" grpId="0"/>
      <p:bldP spid="9" grpId="0"/>
      <p:bldP spid="11" grpId="0"/>
    </p:bldLst>
  </p:timing>
</p:sld>
</file>

<file path=ppt/theme/theme1.xml><?xml version="1.0" encoding="utf-8"?>
<a:theme xmlns:a="http://schemas.openxmlformats.org/drawingml/2006/main" name="1_Office Theme">
  <a:themeElements>
    <a:clrScheme name="Colors 105">
      <a:dk1>
        <a:srgbClr val="3C3C3C"/>
      </a:dk1>
      <a:lt1>
        <a:srgbClr val="FFFFFF"/>
      </a:lt1>
      <a:dk2>
        <a:srgbClr val="313C41"/>
      </a:dk2>
      <a:lt2>
        <a:srgbClr val="FFFFFF"/>
      </a:lt2>
      <a:accent1>
        <a:srgbClr val="D0534A"/>
      </a:accent1>
      <a:accent2>
        <a:srgbClr val="CC6650"/>
      </a:accent2>
      <a:accent3>
        <a:srgbClr val="F0776B"/>
      </a:accent3>
      <a:accent4>
        <a:srgbClr val="F8A18A"/>
      </a:accent4>
      <a:accent5>
        <a:srgbClr val="F9B49F"/>
      </a:accent5>
      <a:accent6>
        <a:srgbClr val="FACBBE"/>
      </a:accent6>
      <a:hlink>
        <a:srgbClr val="0563C1"/>
      </a:hlink>
      <a:folHlink>
        <a:srgbClr val="954F72"/>
      </a:folHlink>
    </a:clrScheme>
    <a:fontScheme name="Montserrat &amp; Montserrat Light">
      <a:majorFont>
        <a:latin typeface="Montserrat"/>
        <a:ea typeface=""/>
        <a:cs typeface=""/>
      </a:majorFont>
      <a:minorFont>
        <a:latin typeface="Montserrat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3490</TotalTime>
  <Words>4214</Words>
  <Application>Microsoft Office PowerPoint</Application>
  <PresentationFormat>Widescreen</PresentationFormat>
  <Paragraphs>326</Paragraphs>
  <Slides>41</Slides>
  <Notes>41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Arial</vt:lpstr>
      <vt:lpstr>Calibri</vt:lpstr>
      <vt:lpstr>Montserrat</vt:lpstr>
      <vt:lpstr>Montserrat Light</vt:lpstr>
      <vt:lpstr>1_Office Theme</vt:lpstr>
      <vt:lpstr>PowerPoint Presentation</vt:lpstr>
      <vt:lpstr>How can we incorporate the power of data science &amp; NLP to assist in information gathering to assess profitable trading opportunities?</vt:lpstr>
      <vt:lpstr>Methods of Application</vt:lpstr>
      <vt:lpstr>DISCLAMER:</vt:lpstr>
      <vt:lpstr>MARKET STRENGTH METER</vt:lpstr>
      <vt:lpstr>MARKET STRENGTH METER</vt:lpstr>
      <vt:lpstr>What is a Market Strength Meter &amp; why is it useful?</vt:lpstr>
      <vt:lpstr>How does it work?</vt:lpstr>
      <vt:lpstr>On 12 Hour Chart For Each Ticker</vt:lpstr>
      <vt:lpstr>Bitcoin Chart with 250-Moving Average</vt:lpstr>
      <vt:lpstr>USDT.D Chart with 250-Moving Average</vt:lpstr>
      <vt:lpstr>PowerPoint Presentation</vt:lpstr>
      <vt:lpstr>Periods of Optimal Trading</vt:lpstr>
      <vt:lpstr>What can be improved on market strength meter?</vt:lpstr>
      <vt:lpstr>CRYPTO TWITTER STRATEGY</vt:lpstr>
      <vt:lpstr>Why are tweets important in influencing trading decisions &amp; how to incorporate them into a trading strategy?</vt:lpstr>
      <vt:lpstr>How does the Crypto Twitter Strategy work?</vt:lpstr>
      <vt:lpstr>What am I looking for? </vt:lpstr>
      <vt:lpstr>PowerPoint Presentation</vt:lpstr>
      <vt:lpstr>Manually Picked Keywords</vt:lpstr>
      <vt:lpstr>Tokenize</vt:lpstr>
      <vt:lpstr>Bigram Keyword Filter</vt:lpstr>
      <vt:lpstr>PowerPoint Presentation</vt:lpstr>
      <vt:lpstr>PowerPoint Presentation</vt:lpstr>
      <vt:lpstr>PowerPoint Presentation</vt:lpstr>
      <vt:lpstr>PowerPoint Presentation</vt:lpstr>
      <vt:lpstr>PowerPoint Presentation</vt:lpstr>
      <vt:lpstr>What can be improved on the Crypto Twitter Strategy?</vt:lpstr>
      <vt:lpstr>CRYPTO CALENDAR STRATEGY</vt:lpstr>
      <vt:lpstr>How does the Crypto Calendar Strategy work?</vt:lpstr>
      <vt:lpstr>REMOVING THE NOISE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can be improved?</vt:lpstr>
      <vt:lpstr>Looking for a group of guys &amp; gals!</vt:lpstr>
      <vt:lpstr>PowerPoint Presentation</vt:lpstr>
    </vt:vector>
  </TitlesOfParts>
  <Manager>Slide Factory</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SlideFactory</dc:creator>
  <cp:lastModifiedBy>Betancourt, Jorge D</cp:lastModifiedBy>
  <cp:revision>294</cp:revision>
  <dcterms:created xsi:type="dcterms:W3CDTF">2019-01-23T07:32:06Z</dcterms:created>
  <dcterms:modified xsi:type="dcterms:W3CDTF">2022-04-09T14:38:09Z</dcterms:modified>
</cp:coreProperties>
</file>

<file path=docProps/thumbnail.jpeg>
</file>